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8" r:id="rId2"/>
    <p:sldMasterId id="2147483769" r:id="rId3"/>
    <p:sldMasterId id="2147483772" r:id="rId4"/>
    <p:sldMasterId id="2147483736" r:id="rId5"/>
    <p:sldMasterId id="2147483740" r:id="rId6"/>
    <p:sldMasterId id="2147483747" r:id="rId7"/>
    <p:sldMasterId id="2147483753" r:id="rId8"/>
  </p:sldMasterIdLst>
  <p:notesMasterIdLst>
    <p:notesMasterId r:id="rId28"/>
  </p:notesMasterIdLst>
  <p:handoutMasterIdLst>
    <p:handoutMasterId r:id="rId29"/>
  </p:handoutMasterIdLst>
  <p:sldIdLst>
    <p:sldId id="369" r:id="rId9"/>
    <p:sldId id="301" r:id="rId10"/>
    <p:sldId id="370" r:id="rId11"/>
    <p:sldId id="371" r:id="rId12"/>
    <p:sldId id="372" r:id="rId13"/>
    <p:sldId id="373" r:id="rId14"/>
    <p:sldId id="374" r:id="rId15"/>
    <p:sldId id="387" r:id="rId16"/>
    <p:sldId id="379" r:id="rId17"/>
    <p:sldId id="377" r:id="rId18"/>
    <p:sldId id="378" r:id="rId19"/>
    <p:sldId id="376" r:id="rId20"/>
    <p:sldId id="380" r:id="rId21"/>
    <p:sldId id="381" r:id="rId22"/>
    <p:sldId id="388" r:id="rId23"/>
    <p:sldId id="385" r:id="rId24"/>
    <p:sldId id="383" r:id="rId25"/>
    <p:sldId id="382" r:id="rId26"/>
    <p:sldId id="384" r:id="rId27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/>
    <p:restoredTop sz="80653" autoAdjust="0"/>
  </p:normalViewPr>
  <p:slideViewPr>
    <p:cSldViewPr snapToGrid="0">
      <p:cViewPr>
        <p:scale>
          <a:sx n="60" d="100"/>
          <a:sy n="60" d="100"/>
        </p:scale>
        <p:origin x="-155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-65" charset="0"/>
              </a:defRPr>
            </a:lvl1pPr>
          </a:lstStyle>
          <a:p>
            <a:pPr>
              <a:defRPr/>
            </a:pPr>
            <a:fld id="{6F99BFD2-E357-471B-8AC3-8FAFF52C7226}" type="datetime1">
              <a:rPr lang="en-GB"/>
              <a:pPr>
                <a:defRPr/>
              </a:pPr>
              <a:t>11/09/2018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-65" charset="0"/>
              </a:defRPr>
            </a:lvl1pPr>
          </a:lstStyle>
          <a:p>
            <a:pPr>
              <a:defRPr/>
            </a:pPr>
            <a:fld id="{B77F9359-9406-4D21-924E-992B6663CD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043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-65" charset="0"/>
              </a:defRPr>
            </a:lvl1pPr>
          </a:lstStyle>
          <a:p>
            <a:pPr>
              <a:defRPr/>
            </a:pPr>
            <a:fld id="{34E29B20-FC73-4630-91A3-FD43BB0B2560}" type="datetime1">
              <a:rPr lang="en-GB"/>
              <a:pPr>
                <a:defRPr/>
              </a:pPr>
              <a:t>11/09/2018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-65" charset="0"/>
              </a:defRPr>
            </a:lvl1pPr>
          </a:lstStyle>
          <a:p>
            <a:pPr>
              <a:defRPr/>
            </a:pPr>
            <a:fld id="{848A81FB-957B-48BF-BEB6-86426F8B080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776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About me:</a:t>
            </a:r>
          </a:p>
          <a:p>
            <a:r>
              <a:rPr lang="en-GB" dirty="0" smtClean="0"/>
              <a:t>CEU – Alongside</a:t>
            </a:r>
            <a:r>
              <a:rPr lang="en-GB" baseline="0" dirty="0" smtClean="0"/>
              <a:t> mortality, responsible for National Audit, NICE guidance, Consultant participation, Audit and RCA of some patient harms (VTE, IPC)</a:t>
            </a:r>
          </a:p>
          <a:p>
            <a:r>
              <a:rPr lang="en-GB" baseline="0" dirty="0" smtClean="0"/>
              <a:t>Joined the Trust in 2013, when </a:t>
            </a:r>
            <a:r>
              <a:rPr lang="en-GB" baseline="0" dirty="0" err="1" smtClean="0"/>
              <a:t>barts</a:t>
            </a:r>
            <a:r>
              <a:rPr lang="en-GB" baseline="0" dirty="0" smtClean="0"/>
              <a:t> had the 5</a:t>
            </a:r>
            <a:r>
              <a:rPr lang="en-GB" baseline="30000" dirty="0" smtClean="0"/>
              <a:t>th</a:t>
            </a:r>
            <a:r>
              <a:rPr lang="en-GB" baseline="0" dirty="0" smtClean="0"/>
              <a:t> lowest SHMI in England. Investigated this and found inconsistencies at St Barts, changed denominator</a:t>
            </a:r>
          </a:p>
          <a:p>
            <a:r>
              <a:rPr lang="en-GB" baseline="0" dirty="0" smtClean="0"/>
              <a:t>Key achievements is relegating Barts down to 20</a:t>
            </a:r>
            <a:r>
              <a:rPr lang="en-GB" baseline="30000" dirty="0" smtClean="0"/>
              <a:t>th</a:t>
            </a:r>
            <a:r>
              <a:rPr lang="en-GB" baseline="0" dirty="0" smtClean="0"/>
              <a:t>, still lower than expected though </a:t>
            </a:r>
            <a:r>
              <a:rPr lang="en-GB" baseline="0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6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RCP</a:t>
            </a:r>
            <a:r>
              <a:rPr lang="en-GB" baseline="0" dirty="0" smtClean="0"/>
              <a:t> published SJR methodology - </a:t>
            </a:r>
            <a:r>
              <a:rPr lang="en-GB" dirty="0" smtClean="0"/>
              <a:t>Needed a stage 2 review form</a:t>
            </a:r>
            <a:r>
              <a:rPr lang="en-GB" baseline="0" dirty="0" smtClean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One day training course.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Narrative about each section of care, scoring each section Harvard 1 to 6.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8 pages, 6 (optional) covering all stages of care </a:t>
            </a:r>
            <a:r>
              <a:rPr lang="en-GB" baseline="0" dirty="0" err="1" smtClean="0"/>
              <a:t>eg</a:t>
            </a:r>
            <a:r>
              <a:rPr lang="en-GB" baseline="0" dirty="0" smtClean="0"/>
              <a:t>. Admission, critical care, surgery etc.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2 covering further demographics and related questions.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281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put</a:t>
            </a:r>
            <a:r>
              <a:rPr lang="en-GB" baseline="0" dirty="0" smtClean="0"/>
              <a:t> together a simple dashboard: </a:t>
            </a:r>
            <a:r>
              <a:rPr lang="en-GB" dirty="0" smtClean="0"/>
              <a:t>Q2</a:t>
            </a:r>
            <a:r>
              <a:rPr lang="en-GB" baseline="0" dirty="0" smtClean="0"/>
              <a:t> data here our first publication.</a:t>
            </a:r>
          </a:p>
          <a:p>
            <a:r>
              <a:rPr lang="en-GB" baseline="0" dirty="0" smtClean="0"/>
              <a:t>68% is pretty good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But why not 100%?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74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- Having to look at everyone, varied patient numbers across the trust (e.g. Maternity </a:t>
            </a:r>
            <a:r>
              <a:rPr lang="en-GB" baseline="0" dirty="0" err="1" smtClean="0"/>
              <a:t>vs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CoE</a:t>
            </a:r>
            <a:r>
              <a:rPr lang="en-GB" baseline="0" dirty="0" smtClean="0"/>
              <a:t>), part of daily administration (not job planned)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Form built by Nov 2017 (submitted in May 2017 unlucky due to Cyber Attack) but not usable due to an issue with prepopulating demographics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Paper forms but still limited assurance on use of the form; services keeping reviews locally and providing numbers to site leads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Teams that already had review systems in place still reluctant to move to a new process.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Confusion around “Avoidable” – reason I have given no definition is that there isn’t an official one.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“Inpatient deaths where there were issues with the management of the patient that adversely affected the outcome.” – Some were not avoidable!!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Blame – Familiar with </a:t>
            </a:r>
            <a:r>
              <a:rPr lang="en-GB" baseline="0" dirty="0" err="1" smtClean="0"/>
              <a:t>Bawa-Garba</a:t>
            </a:r>
            <a:r>
              <a:rPr lang="en-GB" baseline="0" dirty="0" smtClean="0"/>
              <a:t>? Struck from the GMC register (and re-instated) for mistakes in care that led to an avoidable death of a child.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Entire presentation on this but essentially, who is responsible when good practice is not supported by the system? As the article says….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Teams are worried to review practice if they may be blamed – especially when notes used as evidence.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57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Completes</a:t>
            </a:r>
            <a:r>
              <a:rPr lang="en-GB" baseline="0" dirty="0" smtClean="0"/>
              <a:t> stage form</a:t>
            </a:r>
            <a:r>
              <a:rPr lang="en-GB" dirty="0" smtClean="0"/>
              <a:t> within 1</a:t>
            </a:r>
            <a:r>
              <a:rPr lang="en-GB" baseline="0" dirty="0" smtClean="0"/>
              <a:t> working day (i.e. Friday done on Monday) at most a week in high volume</a:t>
            </a:r>
          </a:p>
          <a:p>
            <a:r>
              <a:rPr lang="en-GB" baseline="0" dirty="0" smtClean="0"/>
              <a:t>Clinical expertise but separate from admitting clinical team; picks areas of care to look into specifically</a:t>
            </a:r>
          </a:p>
          <a:p>
            <a:r>
              <a:rPr lang="en-GB" baseline="0" dirty="0" smtClean="0"/>
              <a:t>Call families within one day who may have not had verbal contact from Trust</a:t>
            </a:r>
          </a:p>
          <a:p>
            <a:r>
              <a:rPr lang="en-GB" baseline="0" dirty="0" smtClean="0"/>
              <a:t>Accountability for getting responses and reviews from clinical teams.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Piloted this in Q3 with one person, rota at the RLH for Q4.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841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86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ME sees every case and picks those</a:t>
            </a:r>
            <a:r>
              <a:rPr lang="en-GB" baseline="0" dirty="0" smtClean="0"/>
              <a:t> that go on for review</a:t>
            </a:r>
          </a:p>
          <a:p>
            <a:endParaRPr lang="en-GB" baseline="0" dirty="0" smtClean="0"/>
          </a:p>
          <a:p>
            <a:r>
              <a:rPr lang="en-GB" baseline="0" dirty="0" smtClean="0"/>
              <a:t>Trends and outlier investigations already have a majority of patients reviewed before any work commences along with SHMI/RAMI</a:t>
            </a:r>
          </a:p>
          <a:p>
            <a:r>
              <a:rPr lang="en-GB" baseline="0" dirty="0" smtClean="0"/>
              <a:t>In an increasing number of areas, we know there’s an issue and CHKS have produced a report before anything get to external notification</a:t>
            </a:r>
          </a:p>
          <a:p>
            <a:r>
              <a:rPr lang="en-GB" baseline="0" dirty="0" smtClean="0"/>
              <a:t>Also, removes the need to contact the clinical team and explain the model before the review takes place and argue about DQ</a:t>
            </a:r>
          </a:p>
          <a:p>
            <a:r>
              <a:rPr lang="en-GB" baseline="0" dirty="0" smtClean="0"/>
              <a:t>We are speaking their language!</a:t>
            </a:r>
          </a:p>
          <a:p>
            <a:endParaRPr lang="en-GB" baseline="0" dirty="0" smtClean="0"/>
          </a:p>
          <a:p>
            <a:r>
              <a:rPr lang="en-GB" baseline="0" dirty="0" smtClean="0"/>
              <a:t>…and DQ is better - The ME picks up key co-morbidities and the coders get to see the stage one review which improves this area and so our RAMI/SHMI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ME speaks to everyone, significance unconfirmed but a decrease in complaints made by families following death.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157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We’re trying again – instead of redoing the patient</a:t>
            </a:r>
            <a:r>
              <a:rPr lang="en-GB" baseline="0" dirty="0" smtClean="0"/>
              <a:t> record, move under governance as a safety expectation (legal, complaints, SIs)</a:t>
            </a:r>
          </a:p>
          <a:p>
            <a:endParaRPr lang="en-GB" baseline="0" dirty="0" smtClean="0"/>
          </a:p>
          <a:p>
            <a:r>
              <a:rPr lang="en-GB" baseline="0" dirty="0" smtClean="0"/>
              <a:t>Local heroes are essential at first but not sustainable - Employing PAs for ME, ahead of this being implemented in 2019</a:t>
            </a:r>
          </a:p>
          <a:p>
            <a:endParaRPr lang="en-GB" baseline="0" dirty="0" smtClean="0"/>
          </a:p>
          <a:p>
            <a:r>
              <a:rPr lang="en-GB" dirty="0" err="1" smtClean="0"/>
              <a:t>Obvs</a:t>
            </a:r>
            <a:r>
              <a:rPr lang="en-GB" dirty="0" smtClean="0"/>
              <a:t> sharing the learning, documenting actions</a:t>
            </a:r>
            <a:r>
              <a:rPr lang="en-GB" baseline="0" dirty="0" smtClean="0"/>
              <a:t> and using this to identify trends across the organisation, big data/research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240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Bridging</a:t>
            </a:r>
            <a:r>
              <a:rPr lang="en-GB" baseline="0" dirty="0" smtClean="0"/>
              <a:t> the gap between viewing the system as anonymous figures, models and metrics to a view of the system as many individuals.</a:t>
            </a:r>
          </a:p>
          <a:p>
            <a:r>
              <a:rPr lang="en-GB" baseline="0" dirty="0" smtClean="0"/>
              <a:t>All important and all contributing to our improvement and to giving us better information.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81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(We’re now </a:t>
            </a:r>
            <a:r>
              <a:rPr lang="en-GB" dirty="0" smtClean="0"/>
              <a:t>the</a:t>
            </a:r>
            <a:r>
              <a:rPr lang="en-GB" baseline="0" dirty="0" smtClean="0"/>
              <a:t> </a:t>
            </a:r>
            <a:r>
              <a:rPr lang="en-GB" dirty="0" smtClean="0"/>
              <a:t>third largest)</a:t>
            </a:r>
            <a:endParaRPr lang="en-GB" dirty="0" smtClean="0"/>
          </a:p>
          <a:p>
            <a:r>
              <a:rPr lang="en-GB" dirty="0" smtClean="0"/>
              <a:t>With</a:t>
            </a:r>
            <a:r>
              <a:rPr lang="en-GB" baseline="0" dirty="0" smtClean="0"/>
              <a:t> 800 further deaths outside of hospital within 30 days of discharge.</a:t>
            </a:r>
          </a:p>
          <a:p>
            <a:r>
              <a:rPr lang="en-GB" dirty="0" smtClean="0"/>
              <a:t>Around</a:t>
            </a:r>
            <a:r>
              <a:rPr lang="en-GB" baseline="0" dirty="0" smtClean="0"/>
              <a:t> half a million A&amp;E visits per year.</a:t>
            </a:r>
          </a:p>
          <a:p>
            <a:r>
              <a:rPr lang="en-GB" baseline="0" dirty="0" smtClean="0"/>
              <a:t>Predominantly acute secondary care, also GP, community and integrated care services, along with specialist and tertiary services: HA centre, Trauma, HPB, Cancer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70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Idea</a:t>
            </a:r>
            <a:r>
              <a:rPr lang="en-GB" baseline="0" dirty="0" smtClean="0"/>
              <a:t> of what this looks like visually</a:t>
            </a:r>
            <a:endParaRPr lang="en-GB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-</a:t>
            </a:r>
            <a:r>
              <a:rPr lang="en-GB" baseline="0" dirty="0" smtClean="0"/>
              <a:t> </a:t>
            </a:r>
            <a:r>
              <a:rPr lang="en-GB" baseline="0" dirty="0" smtClean="0"/>
              <a:t>Manchester University was No 1 as of October 2017 and moved to No 2 when,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Heart of England NHS Trust is No 1 as of April 2018,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Very big</a:t>
            </a:r>
            <a:r>
              <a:rPr lang="en-GB" baseline="0" dirty="0" smtClean="0"/>
              <a:t> </a:t>
            </a:r>
            <a:r>
              <a:rPr lang="en-GB" baseline="0" dirty="0" smtClean="0"/>
              <a:t>trust with a large </a:t>
            </a:r>
            <a:r>
              <a:rPr lang="en-GB" baseline="0" dirty="0" smtClean="0"/>
              <a:t>number of deaths to review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82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CQC report: found that some NHS Trusts were not giving sufficient priority to learning</a:t>
            </a:r>
            <a:r>
              <a:rPr lang="en-GB" baseline="0" dirty="0" smtClean="0"/>
              <a:t> from deaths and were therefore missing opportunities to improve care and gave recommendations</a:t>
            </a:r>
          </a:p>
          <a:p>
            <a:r>
              <a:rPr lang="en-GB" baseline="0" dirty="0" smtClean="0"/>
              <a:t>DoH: Agreed with the CQC and said from March 2017 these would be an expectation</a:t>
            </a:r>
          </a:p>
          <a:p>
            <a:r>
              <a:rPr lang="en-GB" baseline="0" dirty="0" smtClean="0"/>
              <a:t>NQB: published a guide to help support </a:t>
            </a:r>
            <a:r>
              <a:rPr lang="en-GB" baseline="0" dirty="0" smtClean="0"/>
              <a:t>implementation (bearing in mind this was supposed to be in place from April 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699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</a:t>
            </a:r>
            <a:r>
              <a:rPr lang="en-GB" baseline="0" dirty="0" smtClean="0"/>
              <a:t> were we in Dec 2016…</a:t>
            </a:r>
          </a:p>
          <a:p>
            <a:r>
              <a:rPr lang="en-GB" baseline="0" dirty="0" smtClean="0"/>
              <a:t>Chaired by CMO with reps from each site / CAG</a:t>
            </a:r>
          </a:p>
          <a:p>
            <a:r>
              <a:rPr lang="en-GB" baseline="0" dirty="0" smtClean="0"/>
              <a:t>Looked at SHMI, RAMI, HSMR (with help from CHKS); quarterly report and attendance from Richard Coombes.</a:t>
            </a:r>
          </a:p>
          <a:p>
            <a:r>
              <a:rPr lang="en-GB" baseline="0" dirty="0" smtClean="0"/>
              <a:t>Outliers from internal trends, CQC, National audits, low mortality HRG groups</a:t>
            </a:r>
          </a:p>
          <a:p>
            <a:r>
              <a:rPr lang="en-GB" baseline="0" dirty="0" smtClean="0"/>
              <a:t>Exemplar areas such as trauma, HEMS, gastro and other areas with no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09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Number of deaths, number reviewed, number avoidable by the end of 2017</a:t>
            </a:r>
          </a:p>
          <a:p>
            <a:endParaRPr lang="en-GB" dirty="0" smtClean="0"/>
          </a:p>
          <a:p>
            <a:r>
              <a:rPr lang="en-GB" dirty="0" smtClean="0"/>
              <a:t>Learning disabilities,</a:t>
            </a:r>
            <a:r>
              <a:rPr lang="en-GB" baseline="0" dirty="0" smtClean="0"/>
              <a:t> severe mental health issues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Publish a policy by the end of Sept 2017</a:t>
            </a:r>
          </a:p>
          <a:p>
            <a:endParaRPr lang="en-GB" baseline="0" dirty="0" smtClean="0"/>
          </a:p>
          <a:p>
            <a:r>
              <a:rPr lang="en-GB" baseline="0" dirty="0" smtClean="0"/>
              <a:t>(Don‘t go into too much detail as next slides cover dashboard and form)</a:t>
            </a:r>
          </a:p>
          <a:p>
            <a:r>
              <a:rPr lang="en-GB" baseline="0" dirty="0" smtClean="0"/>
              <a:t>Clinical colleagues are LD nurse, Safeguarding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45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</a:t>
            </a:r>
            <a:r>
              <a:rPr lang="en-GB" baseline="0" dirty="0" smtClean="0"/>
              <a:t>ed with the team:</a:t>
            </a:r>
          </a:p>
          <a:p>
            <a:r>
              <a:rPr lang="en-GB" dirty="0" smtClean="0"/>
              <a:t>NED = Part of the expectation</a:t>
            </a:r>
          </a:p>
          <a:p>
            <a:r>
              <a:rPr lang="en-GB" dirty="0" smtClean="0"/>
              <a:t>Juggernaut</a:t>
            </a:r>
            <a:r>
              <a:rPr lang="en-GB" baseline="0" dirty="0" smtClean="0"/>
              <a:t> needs site breakdown – local mortality champions (4 consultants)</a:t>
            </a:r>
          </a:p>
          <a:p>
            <a:r>
              <a:rPr lang="en-GB" baseline="0" dirty="0" smtClean="0"/>
              <a:t>Patient safety involvement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36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NQB framework recommends</a:t>
            </a:r>
            <a:r>
              <a:rPr lang="en-GB" baseline="0" dirty="0" smtClean="0"/>
              <a:t> all patients with LD and SMH aged 4 and over and a random 10% of all other inpatients aged 18 and over for review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decided to review 100% of patients with an initial review (stage 1) and grade NCEPOD A-E, report E, 2</a:t>
            </a:r>
            <a:r>
              <a:rPr lang="en-GB" baseline="30000" dirty="0" smtClean="0"/>
              <a:t>nd</a:t>
            </a:r>
            <a:r>
              <a:rPr lang="en-GB" baseline="0" dirty="0" smtClean="0"/>
              <a:t> Stage D and some B/Cs.</a:t>
            </a:r>
          </a:p>
          <a:p>
            <a:r>
              <a:rPr lang="en-GB" baseline="0" dirty="0" smtClean="0"/>
              <a:t>Maternal deaths, patients under an SI.</a:t>
            </a:r>
          </a:p>
          <a:p>
            <a:endParaRPr lang="en-GB" baseline="0" dirty="0" smtClean="0"/>
          </a:p>
          <a:p>
            <a:r>
              <a:rPr lang="en-GB" baseline="0" dirty="0" smtClean="0"/>
              <a:t>Massive workload, Push back to the services; traditional approach</a:t>
            </a:r>
          </a:p>
          <a:p>
            <a:endParaRPr lang="en-GB" baseline="0" dirty="0" smtClean="0"/>
          </a:p>
          <a:p>
            <a:r>
              <a:rPr lang="en-GB" baseline="0" dirty="0" smtClean="0"/>
              <a:t>Stage one within two weeks, Stage 2 within two months.</a:t>
            </a:r>
          </a:p>
          <a:p>
            <a:r>
              <a:rPr lang="en-GB" baseline="0" dirty="0" smtClean="0"/>
              <a:t>Published on time Sept 2017.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94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Input</a:t>
            </a:r>
            <a:r>
              <a:rPr lang="en-GB" baseline="0" dirty="0" smtClean="0"/>
              <a:t> from all stakeholders: palliative care, infection control, dementia, </a:t>
            </a:r>
            <a:r>
              <a:rPr lang="en-GB" baseline="0" dirty="0" smtClean="0"/>
              <a:t>public health</a:t>
            </a:r>
          </a:p>
          <a:p>
            <a:r>
              <a:rPr lang="en-GB" dirty="0" smtClean="0"/>
              <a:t>Comprehensive but not too bad at 2 A4 pages long</a:t>
            </a:r>
          </a:p>
          <a:p>
            <a:r>
              <a:rPr lang="en-GB" dirty="0" smtClean="0"/>
              <a:t>Mostly</a:t>
            </a:r>
            <a:r>
              <a:rPr lang="en-GB" baseline="0" dirty="0" smtClean="0"/>
              <a:t> checkboxes with a view to prepopulating demographics (auditable!)</a:t>
            </a:r>
          </a:p>
          <a:p>
            <a:r>
              <a:rPr lang="en-GB" dirty="0" smtClean="0"/>
              <a:t>Build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powerform</a:t>
            </a:r>
            <a:r>
              <a:rPr lang="en-GB" baseline="0" dirty="0" smtClean="0"/>
              <a:t> with Clinical Systems for inclusion in patient record</a:t>
            </a:r>
          </a:p>
          <a:p>
            <a:r>
              <a:rPr lang="en-GB" baseline="0" dirty="0" smtClean="0"/>
              <a:t>Logistically, paper form until form can be built</a:t>
            </a:r>
          </a:p>
          <a:p>
            <a:r>
              <a:rPr lang="en-GB" baseline="0" dirty="0" smtClean="0"/>
              <a:t>Piloted on each site in a range of specialties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A81FB-957B-48BF-BEB6-86426F8B0808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71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4542117" y="3058580"/>
            <a:ext cx="3981824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baseline="0">
                <a:solidFill>
                  <a:schemeClr val="bg2"/>
                </a:solidFill>
                <a:latin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4541421" y="3567493"/>
            <a:ext cx="3997461" cy="323165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42117" y="1791776"/>
            <a:ext cx="3996766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8503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7529" y="1180353"/>
            <a:ext cx="4153647" cy="440764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62042" y="2611438"/>
            <a:ext cx="386225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1343540"/>
            <a:ext cx="3859243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1303" y="3126157"/>
            <a:ext cx="3862989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550"/>
            <a:ext cx="9144000" cy="12004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7529" y="1400432"/>
            <a:ext cx="7816255" cy="399535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62000" y="2636248"/>
            <a:ext cx="7458075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127335"/>
            <a:ext cx="7458075" cy="461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04" y="1464554"/>
            <a:ext cx="7459152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172428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1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172428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1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635043" y="2031225"/>
            <a:ext cx="788051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baseline="0">
                <a:solidFill>
                  <a:schemeClr val="bg2"/>
                </a:solidFill>
                <a:latin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634304" y="2540138"/>
            <a:ext cx="7881250" cy="3231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881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635043" y="2031225"/>
            <a:ext cx="788051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baseline="0">
                <a:solidFill>
                  <a:schemeClr val="bg2"/>
                </a:solidFill>
                <a:latin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634304" y="2540138"/>
            <a:ext cx="7881250" cy="3231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06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8050" y="1378337"/>
            <a:ext cx="786936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35000" y="2009775"/>
            <a:ext cx="7872413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aseline="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08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8050" y="1378337"/>
            <a:ext cx="78476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35001" y="2001076"/>
            <a:ext cx="3780000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aseline="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705682" y="2001076"/>
            <a:ext cx="3780000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i="0" baseline="0">
                <a:latin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929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8050" y="1378337"/>
            <a:ext cx="78476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34970" y="2001076"/>
            <a:ext cx="7850712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i="0" baseline="0">
                <a:latin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902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 baseline="0">
                <a:latin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7529" y="1180353"/>
            <a:ext cx="4153647" cy="440764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62042" y="2611438"/>
            <a:ext cx="386225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1343540"/>
            <a:ext cx="3859243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1303" y="3126157"/>
            <a:ext cx="3862989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550"/>
            <a:ext cx="9144000" cy="12004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7529" y="1400432"/>
            <a:ext cx="7816255" cy="399535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62000" y="2636248"/>
            <a:ext cx="7458075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127335"/>
            <a:ext cx="7458075" cy="461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04" y="1464554"/>
            <a:ext cx="7459152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s-Health-NHS-Trust-–-CMYK-BLU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1" r:id="rId2"/>
    <p:sldLayoutId id="2147483712" r:id="rId3"/>
    <p:sldLayoutId id="2147483706" r:id="rId4"/>
    <p:sldLayoutId id="2147483707" r:id="rId5"/>
    <p:sldLayoutId id="2147483708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s-Health-NHS-Trust-–-CMYK-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ts-Health-NHS-Trust-–-REV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69" y="361898"/>
            <a:ext cx="1304925" cy="7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3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  <p:pic>
        <p:nvPicPr>
          <p:cNvPr id="6" name="Picture 5" descr="Barts-Health-NHS-Trust-–-CMYK-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7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  <p:pic>
        <p:nvPicPr>
          <p:cNvPr id="4" name="Picture 3" descr="Barts-Health-NHS-Trust-–-REV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69" y="361898"/>
            <a:ext cx="1304925" cy="7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  <p:pic>
        <p:nvPicPr>
          <p:cNvPr id="6" name="Picture 5" descr="Barts-Health-NHS-Trust-–-CMYK-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  <p:pic>
        <p:nvPicPr>
          <p:cNvPr id="4" name="Picture 3" descr="Barts-Health-NHS-Trust-–-REV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69" y="361898"/>
            <a:ext cx="1304925" cy="7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62042" y="2062797"/>
            <a:ext cx="3862251" cy="3274743"/>
          </a:xfrm>
        </p:spPr>
        <p:txBody>
          <a:bodyPr/>
          <a:lstStyle/>
          <a:p>
            <a:r>
              <a:rPr lang="en-US" sz="2800" dirty="0" smtClean="0"/>
              <a:t>Implementing </a:t>
            </a:r>
            <a:r>
              <a:rPr lang="en-US" sz="2800" dirty="0"/>
              <a:t>the Learning from Deaths framework at Barts Health NHS </a:t>
            </a:r>
            <a:r>
              <a:rPr lang="en-US" sz="2800" dirty="0" smtClean="0"/>
              <a:t>Trust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chemeClr val="tx1"/>
                </a:solidFill>
              </a:rPr>
              <a:t>Victoria Thickett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CEU Manager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5051" y="1343540"/>
            <a:ext cx="3859243" cy="630942"/>
          </a:xfrm>
        </p:spPr>
        <p:txBody>
          <a:bodyPr/>
          <a:lstStyle/>
          <a:p>
            <a:r>
              <a:rPr lang="en-US" dirty="0"/>
              <a:t>Our Journey</a:t>
            </a:r>
          </a:p>
        </p:txBody>
      </p:sp>
    </p:spTree>
    <p:extLst>
      <p:ext uri="{BB962C8B-B14F-4D97-AF65-F5344CB8AC3E}">
        <p14:creationId xmlns:p14="http://schemas.microsoft.com/office/powerpoint/2010/main" val="570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298343"/>
            <a:ext cx="8273826" cy="323165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Collaborative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Comprehensive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Data </a:t>
            </a:r>
            <a:r>
              <a:rPr lang="en-GB" dirty="0" smtClean="0"/>
              <a:t>driven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eForm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Form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7" t="20366" r="3212" b="9483"/>
          <a:stretch/>
        </p:blipFill>
        <p:spPr bwMode="auto">
          <a:xfrm>
            <a:off x="6053957" y="1681654"/>
            <a:ext cx="2832580" cy="376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2" t="20366" r="25325" b="9483"/>
          <a:stretch/>
        </p:blipFill>
        <p:spPr bwMode="auto">
          <a:xfrm>
            <a:off x="4319751" y="1418895"/>
            <a:ext cx="2818096" cy="376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3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503301"/>
            <a:ext cx="8273826" cy="230832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Structured Judgement </a:t>
            </a:r>
            <a:r>
              <a:rPr lang="en-GB" dirty="0" smtClean="0"/>
              <a:t>Review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Narrative </a:t>
            </a:r>
            <a:r>
              <a:rPr lang="en-GB" dirty="0" smtClean="0"/>
              <a:t>framework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In-depth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Methodology</a:t>
            </a:r>
          </a:p>
        </p:txBody>
      </p:sp>
    </p:spTree>
    <p:extLst>
      <p:ext uri="{BB962C8B-B14F-4D97-AF65-F5344CB8AC3E}">
        <p14:creationId xmlns:p14="http://schemas.microsoft.com/office/powerpoint/2010/main" val="24086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Dashboard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170" t="31449" r="19678" b="50385"/>
          <a:stretch/>
        </p:blipFill>
        <p:spPr>
          <a:xfrm>
            <a:off x="647206" y="2464347"/>
            <a:ext cx="7946002" cy="21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266811"/>
            <a:ext cx="8273826" cy="323165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Workload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IT </a:t>
            </a:r>
            <a:r>
              <a:rPr lang="en-GB" dirty="0" smtClean="0"/>
              <a:t>infrastructure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Prescribed </a:t>
            </a:r>
            <a:r>
              <a:rPr lang="en-GB" dirty="0" smtClean="0"/>
              <a:t>methodology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u="sng" dirty="0"/>
              <a:t>Blame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Barriers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76953" y="1150885"/>
            <a:ext cx="3619169" cy="4453445"/>
            <a:chOff x="4776953" y="1150885"/>
            <a:chExt cx="3619169" cy="445344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1212">
              <a:off x="5824372" y="3823155"/>
              <a:ext cx="2571750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9438">
              <a:off x="4776953" y="1150885"/>
              <a:ext cx="3429000" cy="2848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9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550599"/>
            <a:ext cx="8273826" cy="230832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Proactive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Independent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Contact point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3248" y="664272"/>
            <a:ext cx="7877504" cy="1354217"/>
          </a:xfrm>
        </p:spPr>
        <p:txBody>
          <a:bodyPr/>
          <a:lstStyle/>
          <a:p>
            <a:pPr lvl="0"/>
            <a:r>
              <a:rPr lang="en-GB" sz="4400" dirty="0"/>
              <a:t>The Solution 2.0 – </a:t>
            </a:r>
            <a:br>
              <a:rPr lang="en-GB" sz="4400" dirty="0"/>
            </a:br>
            <a:r>
              <a:rPr lang="en-GB" sz="4400" dirty="0"/>
              <a:t>The Medical Examiner</a:t>
            </a:r>
          </a:p>
        </p:txBody>
      </p:sp>
    </p:spTree>
    <p:extLst>
      <p:ext uri="{BB962C8B-B14F-4D97-AF65-F5344CB8AC3E}">
        <p14:creationId xmlns:p14="http://schemas.microsoft.com/office/powerpoint/2010/main" val="41335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863" y="634092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</a:t>
            </a:r>
            <a:r>
              <a:rPr lang="en-GB" sz="4400" dirty="0" smtClean="0"/>
              <a:t>Results</a:t>
            </a:r>
            <a:endParaRPr lang="en-GB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64" y="1511214"/>
            <a:ext cx="6370872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187981"/>
            <a:ext cx="8273826" cy="323165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Assurance </a:t>
            </a:r>
            <a:r>
              <a:rPr lang="en-GB" dirty="0"/>
              <a:t>and </a:t>
            </a:r>
            <a:r>
              <a:rPr lang="en-GB" dirty="0" smtClean="0"/>
              <a:t>oversight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Proactive review of trends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Coding and Data </a:t>
            </a:r>
            <a:r>
              <a:rPr lang="en-GB" dirty="0" smtClean="0"/>
              <a:t>Quality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Communication with families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Benefits</a:t>
            </a:r>
          </a:p>
        </p:txBody>
      </p:sp>
    </p:spTree>
    <p:extLst>
      <p:ext uri="{BB962C8B-B14F-4D97-AF65-F5344CB8AC3E}">
        <p14:creationId xmlns:p14="http://schemas.microsoft.com/office/powerpoint/2010/main" val="241815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471769"/>
            <a:ext cx="8273826" cy="230832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Online </a:t>
            </a:r>
            <a:r>
              <a:rPr lang="en-GB" dirty="0" smtClean="0"/>
              <a:t>System, linked to Governance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err="1" smtClean="0"/>
              <a:t>Substantiative</a:t>
            </a:r>
            <a:r>
              <a:rPr lang="en-GB" dirty="0" smtClean="0"/>
              <a:t> </a:t>
            </a:r>
            <a:r>
              <a:rPr lang="en-GB" dirty="0" smtClean="0"/>
              <a:t>Posts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Learning Trends</a:t>
            </a: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24782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863" y="634092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</a:t>
            </a:r>
            <a:r>
              <a:rPr lang="en-GB" sz="4400" dirty="0" smtClean="0"/>
              <a:t>Results</a:t>
            </a:r>
            <a:endParaRPr lang="en-GB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64" y="1511214"/>
            <a:ext cx="6370872" cy="39932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051737" y="1135117"/>
            <a:ext cx="3657601" cy="3137338"/>
            <a:chOff x="4051737" y="1135117"/>
            <a:chExt cx="3657601" cy="3137338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4051738" y="3515710"/>
              <a:ext cx="1781503" cy="7409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479628" y="3515711"/>
              <a:ext cx="1229710" cy="7567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051737" y="1135117"/>
              <a:ext cx="3657600" cy="2380593"/>
              <a:chOff x="4051737" y="1135117"/>
              <a:chExt cx="3657600" cy="2380593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321" t="62876" r="9678" b="12717"/>
              <a:stretch/>
            </p:blipFill>
            <p:spPr bwMode="auto">
              <a:xfrm>
                <a:off x="4051737" y="1135117"/>
                <a:ext cx="3657600" cy="238059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328745" y="1797269"/>
                <a:ext cx="614855" cy="63062"/>
              </a:xfrm>
              <a:prstGeom prst="rect">
                <a:avLst/>
              </a:prstGeom>
              <a:solidFill>
                <a:srgbClr val="0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t="4310" r="16857" b="6322"/>
          <a:stretch/>
        </p:blipFill>
        <p:spPr bwMode="auto">
          <a:xfrm>
            <a:off x="1024758" y="867102"/>
            <a:ext cx="2154647" cy="408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5" y="1058588"/>
            <a:ext cx="209169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5" t="48006" r="12395" b="20313"/>
          <a:stretch/>
        </p:blipFill>
        <p:spPr bwMode="auto">
          <a:xfrm>
            <a:off x="5785947" y="1513490"/>
            <a:ext cx="2270235" cy="309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9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6BDE367B-3C02-44C3-B614-6F1A42573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44" y="2598003"/>
            <a:ext cx="7880511" cy="830997"/>
          </a:xfrm>
        </p:spPr>
        <p:txBody>
          <a:bodyPr/>
          <a:lstStyle/>
          <a:p>
            <a:pPr algn="ctr"/>
            <a:r>
              <a:rPr lang="en-GB" sz="54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4240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148792"/>
            <a:ext cx="7880511" cy="23083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Developing a new process and framework in a large NHS organisation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importance of having both qualitative and quantitative data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30942"/>
          </a:xfrm>
        </p:spPr>
        <p:txBody>
          <a:bodyPr/>
          <a:lstStyle/>
          <a:p>
            <a:pPr lvl="0"/>
            <a:r>
              <a:rPr lang="en-GB" dirty="0" smtClean="0"/>
              <a:t>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187981"/>
            <a:ext cx="8273826" cy="36933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Largest NHS Trust in England (at the time)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3000 in-patient deaths per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Largest A&amp;E service in England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Primary, Secondary and Tertiary Care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30942"/>
          </a:xfrm>
        </p:spPr>
        <p:txBody>
          <a:bodyPr/>
          <a:lstStyle/>
          <a:p>
            <a:pPr lvl="0"/>
            <a:r>
              <a:rPr lang="en-GB" dirty="0"/>
              <a:t>The Trust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645" y="2704600"/>
            <a:ext cx="4774801" cy="2819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12" y="435759"/>
            <a:ext cx="4654090" cy="2819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464" y="3626428"/>
            <a:ext cx="3640420" cy="2462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Heart of England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	185424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 spells, 4624 deaths</a:t>
            </a:r>
          </a:p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en-GB" sz="2000" noProof="0" dirty="0" smtClean="0">
                <a:solidFill>
                  <a:srgbClr val="000000"/>
                </a:solidFill>
                <a:latin typeface="Arial"/>
                <a:ea typeface="+mn-ea"/>
              </a:rPr>
              <a:t>Manchester University </a:t>
            </a:r>
          </a:p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solidFill>
                  <a:srgbClr val="000000"/>
                </a:solidFill>
                <a:latin typeface="Arial"/>
                <a:ea typeface="+mn-ea"/>
              </a:rPr>
              <a:t>	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ea typeface="+mn-ea"/>
              </a:rPr>
              <a:t>172679 spells, 3526 deaths</a:t>
            </a:r>
            <a:endParaRPr lang="en-GB" sz="2000" noProof="0" dirty="0" smtClean="0">
              <a:solidFill>
                <a:srgbClr val="000000"/>
              </a:solidFill>
              <a:latin typeface="Arial"/>
              <a:ea typeface="+mn-ea"/>
            </a:endParaRPr>
          </a:p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2000" noProof="0" dirty="0" smtClean="0">
              <a:solidFill>
                <a:srgbClr val="000000"/>
              </a:solidFill>
              <a:latin typeface="Arial"/>
              <a:ea typeface="+mn-ea"/>
            </a:endParaRPr>
          </a:p>
          <a:p>
            <a: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/>
            </a:pPr>
            <a:r>
              <a:rPr kumimoji="0" lang="en-GB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Barts</a:t>
            </a:r>
            <a:r>
              <a:rPr kumimoji="0" lang="en-GB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 Health </a:t>
            </a:r>
          </a:p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baseline="0" noProof="0" dirty="0" smtClean="0">
                <a:solidFill>
                  <a:srgbClr val="000000"/>
                </a:solidFill>
                <a:latin typeface="Arial"/>
                <a:ea typeface="+mn-ea"/>
              </a:rPr>
              <a:t>	157921 spells, 3777 deaths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11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187981"/>
            <a:ext cx="8273826" cy="3477875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Dec 2016: CQC – “Learning, Candour and Accountability</a:t>
            </a:r>
            <a:r>
              <a:rPr lang="en-GB" sz="2800" dirty="0" smtClean="0"/>
              <a:t>”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Dec 2016: DoH – Statement </a:t>
            </a: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March 2017: </a:t>
            </a:r>
            <a:endParaRPr lang="en-GB" sz="2800" dirty="0" smtClean="0"/>
          </a:p>
          <a:p>
            <a:r>
              <a:rPr lang="en-GB" sz="2800" dirty="0"/>
              <a:t>	</a:t>
            </a:r>
            <a:r>
              <a:rPr lang="en-GB" sz="2800" dirty="0" smtClean="0"/>
              <a:t>NQB </a:t>
            </a:r>
            <a:r>
              <a:rPr lang="en-GB" sz="2800" dirty="0"/>
              <a:t>“Framework for Learning from Deaths”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02822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Domino Effect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42" y="2815505"/>
            <a:ext cx="2306955" cy="155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1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1841129"/>
            <a:ext cx="8273826" cy="393954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Established Trust Mortality Review </a:t>
            </a:r>
            <a:r>
              <a:rPr lang="en-GB" sz="3200" dirty="0" smtClean="0"/>
              <a:t>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Risk-adjusted Mortality </a:t>
            </a:r>
            <a:r>
              <a:rPr lang="en-GB" sz="3200" dirty="0" smtClean="0"/>
              <a:t>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Outliers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Inconsistent local M&amp;M review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933625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Starting Point</a:t>
            </a:r>
          </a:p>
        </p:txBody>
      </p:sp>
    </p:spTree>
    <p:extLst>
      <p:ext uri="{BB962C8B-B14F-4D97-AF65-F5344CB8AC3E}">
        <p14:creationId xmlns:p14="http://schemas.microsoft.com/office/powerpoint/2010/main" val="33001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187981"/>
            <a:ext cx="3370900" cy="33239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Quarterly publication of avoidable deaths </a:t>
            </a:r>
            <a:r>
              <a:rPr lang="en-GB" sz="2400" dirty="0" smtClean="0"/>
              <a:t>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Highlight patients with </a:t>
            </a:r>
            <a:r>
              <a:rPr lang="en-GB" sz="2400" dirty="0" smtClean="0"/>
              <a:t>vulnerabilities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Publish a policy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4597979" cy="677108"/>
          </a:xfrm>
        </p:spPr>
        <p:txBody>
          <a:bodyPr/>
          <a:lstStyle/>
          <a:p>
            <a:pPr lvl="0"/>
            <a:r>
              <a:rPr lang="en-GB" sz="4400" dirty="0"/>
              <a:t>The Expectation</a:t>
            </a: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5511844" y="2166210"/>
            <a:ext cx="3370900" cy="33239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3000" b="1" i="0" kern="1200" baseline="0">
                <a:solidFill>
                  <a:schemeClr val="bg2"/>
                </a:solidFill>
                <a:latin typeface="Arial"/>
                <a:ea typeface="ＭＳ Ｐゴシック" pitchFamily="-65" charset="-128"/>
                <a:cs typeface="+mn-cs"/>
              </a:defRPr>
            </a:lvl1pPr>
            <a:lvl2pPr marL="521437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42873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56431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85746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607183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862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056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1493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Develop a </a:t>
            </a:r>
            <a:r>
              <a:rPr lang="en-GB" sz="2400" dirty="0" smtClean="0"/>
              <a:t>dashboard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Build a </a:t>
            </a:r>
            <a:r>
              <a:rPr lang="en-GB" sz="2400" dirty="0" smtClean="0"/>
              <a:t>form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Link with clinical </a:t>
            </a:r>
            <a:r>
              <a:rPr lang="en-GB" sz="2400" dirty="0" smtClean="0"/>
              <a:t>colleagues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Publish a policy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4909458"/>
            <a:ext cx="1338940" cy="794657"/>
          </a:xfrm>
          <a:prstGeom prst="right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4027714" y="2470994"/>
            <a:ext cx="1338940" cy="794657"/>
          </a:xfrm>
          <a:prstGeom prst="right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4027714" y="3831744"/>
            <a:ext cx="1338940" cy="794657"/>
          </a:xfrm>
          <a:prstGeom prst="right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591050" y="1343540"/>
            <a:ext cx="459797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100" b="1" i="0" kern="1200" cap="none">
                <a:solidFill>
                  <a:schemeClr val="tx1"/>
                </a:solidFill>
                <a:latin typeface="Arial"/>
                <a:ea typeface="ＭＳ Ｐゴシック" pitchFamily="-65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r>
              <a:rPr lang="en-GB" sz="4400" dirty="0" smtClean="0"/>
              <a:t>The Plan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738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uiExpand="1" build="p"/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5043" y="2141587"/>
            <a:ext cx="7880511" cy="46166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Exec and Non-Exec Director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Consultant Clinical Site Leads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Patient 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Clinical </a:t>
            </a:r>
            <a:r>
              <a:rPr lang="en-GB" dirty="0" smtClean="0"/>
              <a:t>Effectiveness</a:t>
            </a:r>
          </a:p>
          <a:p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CHKS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248945"/>
            <a:ext cx="7877504" cy="630942"/>
          </a:xfrm>
        </p:spPr>
        <p:txBody>
          <a:bodyPr/>
          <a:lstStyle/>
          <a:p>
            <a:r>
              <a:rPr lang="en-GB" dirty="0" smtClean="0"/>
              <a:t>The Leadership and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77108"/>
          </a:xfrm>
        </p:spPr>
        <p:txBody>
          <a:bodyPr/>
          <a:lstStyle/>
          <a:p>
            <a:pPr lvl="0"/>
            <a:r>
              <a:rPr lang="en-GB" sz="4400" dirty="0"/>
              <a:t>The Policy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477407" y="2277018"/>
            <a:ext cx="4360257" cy="3332496"/>
            <a:chOff x="2462786" y="274921"/>
            <a:chExt cx="4899162" cy="374437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6" t="19369" r="7974" b="2882"/>
            <a:stretch/>
          </p:blipFill>
          <p:spPr bwMode="auto">
            <a:xfrm rot="1047982">
              <a:off x="4082788" y="985968"/>
              <a:ext cx="3279160" cy="303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54" t="20043" r="7608" b="2855"/>
            <a:stretch/>
          </p:blipFill>
          <p:spPr bwMode="auto">
            <a:xfrm rot="20649538">
              <a:off x="2462786" y="274921"/>
              <a:ext cx="3329684" cy="30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1624" y="2251045"/>
            <a:ext cx="8273826" cy="33547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Which patients to review</a:t>
            </a:r>
            <a:r>
              <a:rPr lang="en-GB" sz="3200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/>
              <a:t>How to review?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Who </a:t>
            </a:r>
            <a:r>
              <a:rPr lang="en-GB" dirty="0"/>
              <a:t>will review</a:t>
            </a:r>
            <a:r>
              <a:rPr lang="en-GB" dirty="0" smtClean="0"/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 smtClean="0"/>
              <a:t>When to review?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993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9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0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</TotalTime>
  <Words>1427</Words>
  <Application>Microsoft Office PowerPoint</Application>
  <PresentationFormat>On-screen Show (4:3)</PresentationFormat>
  <Paragraphs>229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BH_PowerPoint_Template_97_2003 v2</vt:lpstr>
      <vt:lpstr>5_BH_PowerPoint_Template_97_2003 v2</vt:lpstr>
      <vt:lpstr>9_BH_PowerPoint_Template_97_2003 v2</vt:lpstr>
      <vt:lpstr>10_BH_PowerPoint_Template_97_2003 v2</vt:lpstr>
      <vt:lpstr>1_BH_PowerPoint_Template_97_2003 v2</vt:lpstr>
      <vt:lpstr>2_BH_PowerPoint_Template_97_2003 v2</vt:lpstr>
      <vt:lpstr>3_BH_PowerPoint_Template_97_2003 v2</vt:lpstr>
      <vt:lpstr>4_BH_PowerPoint_Template_97_2003 v2</vt:lpstr>
      <vt:lpstr>Our Journey</vt:lpstr>
      <vt:lpstr>Session</vt:lpstr>
      <vt:lpstr>The Trust</vt:lpstr>
      <vt:lpstr>PowerPoint Presentation</vt:lpstr>
      <vt:lpstr>The Domino Effect</vt:lpstr>
      <vt:lpstr>The Starting Point</vt:lpstr>
      <vt:lpstr>The Expectation</vt:lpstr>
      <vt:lpstr>The Leadership and Team</vt:lpstr>
      <vt:lpstr>The Policy</vt:lpstr>
      <vt:lpstr>The Form</vt:lpstr>
      <vt:lpstr>The Methodology</vt:lpstr>
      <vt:lpstr>The Dashboard</vt:lpstr>
      <vt:lpstr>The Barriers</vt:lpstr>
      <vt:lpstr>The Solution 2.0 –  The Medical Examiner</vt:lpstr>
      <vt:lpstr>The Results</vt:lpstr>
      <vt:lpstr>The Benefits</vt:lpstr>
      <vt:lpstr>The Future</vt:lpstr>
      <vt:lpstr>The Results</vt:lpstr>
      <vt:lpstr>PowerPoint Presentation</vt:lpstr>
    </vt:vector>
  </TitlesOfParts>
  <Company>The Barts and the London NHS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Sherlock Sarah</dc:creator>
  <cp:lastModifiedBy>Thickett, Victoria</cp:lastModifiedBy>
  <cp:revision>123</cp:revision>
  <dcterms:created xsi:type="dcterms:W3CDTF">2017-02-03T17:07:12Z</dcterms:created>
  <dcterms:modified xsi:type="dcterms:W3CDTF">2018-09-11T15:03:30Z</dcterms:modified>
</cp:coreProperties>
</file>