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4"/>
  </p:sldMasterIdLst>
  <p:notesMasterIdLst>
    <p:notesMasterId r:id="rId12"/>
  </p:notesMasterIdLst>
  <p:handoutMasterIdLst>
    <p:handoutMasterId r:id="rId13"/>
  </p:handoutMasterIdLst>
  <p:sldIdLst>
    <p:sldId id="744" r:id="rId5"/>
    <p:sldId id="822" r:id="rId6"/>
    <p:sldId id="821" r:id="rId7"/>
    <p:sldId id="823" r:id="rId8"/>
    <p:sldId id="824" r:id="rId9"/>
    <p:sldId id="827" r:id="rId10"/>
    <p:sldId id="825" r:id="rId11"/>
  </p:sldIdLst>
  <p:sldSz cx="9906000" cy="6858000" type="A4"/>
  <p:notesSz cx="6889750" cy="1002188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4022">
          <p15:clr>
            <a:srgbClr val="A4A3A4"/>
          </p15:clr>
        </p15:guide>
        <p15:guide id="2" orient="horz" pos="3764">
          <p15:clr>
            <a:srgbClr val="A4A3A4"/>
          </p15:clr>
        </p15:guide>
        <p15:guide id="3" orient="horz" pos="898">
          <p15:clr>
            <a:srgbClr val="A4A3A4"/>
          </p15:clr>
        </p15:guide>
        <p15:guide id="4" orient="horz" pos="1125">
          <p15:clr>
            <a:srgbClr val="A4A3A4"/>
          </p15:clr>
        </p15:guide>
        <p15:guide id="5" pos="5842" userDrawn="1">
          <p15:clr>
            <a:srgbClr val="A4A3A4"/>
          </p15:clr>
        </p15:guide>
        <p15:guide id="6" pos="1028">
          <p15:clr>
            <a:srgbClr val="A4A3A4"/>
          </p15:clr>
        </p15:guide>
        <p15:guide id="7" pos="2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1">
          <p15:clr>
            <a:srgbClr val="A4A3A4"/>
          </p15:clr>
        </p15:guide>
        <p15:guide id="2" pos="2166">
          <p15:clr>
            <a:srgbClr val="A4A3A4"/>
          </p15:clr>
        </p15:guide>
        <p15:guide id="3" orient="horz" pos="3157">
          <p15:clr>
            <a:srgbClr val="A4A3A4"/>
          </p15:clr>
        </p15:guide>
        <p15:guide id="4" pos="217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a Theobald" initials="LT" lastIdx="8" clrIdx="0"/>
  <p:cmAuthor id="1" name="Peter Saunders" initials="PS" lastIdx="1" clrIdx="1"/>
  <p:cmAuthor id="2" name="Lisa Kean" initials="LK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253"/>
    <a:srgbClr val="CA005D"/>
    <a:srgbClr val="7AB800"/>
    <a:srgbClr val="3BB6CE"/>
    <a:srgbClr val="0A5B82"/>
    <a:srgbClr val="767478"/>
    <a:srgbClr val="91004B"/>
    <a:srgbClr val="C7C2BA"/>
    <a:srgbClr val="747678"/>
    <a:srgbClr val="005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68" autoAdjust="0"/>
    <p:restoredTop sz="82923" autoAdjust="0"/>
  </p:normalViewPr>
  <p:slideViewPr>
    <p:cSldViewPr>
      <p:cViewPr varScale="1">
        <p:scale>
          <a:sx n="96" d="100"/>
          <a:sy n="96" d="100"/>
        </p:scale>
        <p:origin x="1662" y="96"/>
      </p:cViewPr>
      <p:guideLst>
        <p:guide orient="horz" pos="4022"/>
        <p:guide orient="horz" pos="3764"/>
        <p:guide orient="horz" pos="898"/>
        <p:guide orient="horz" pos="1125"/>
        <p:guide pos="5842"/>
        <p:guide pos="1028"/>
        <p:guide pos="2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 snapToGrid="0">
      <p:cViewPr varScale="1">
        <p:scale>
          <a:sx n="140" d="100"/>
          <a:sy n="140" d="100"/>
        </p:scale>
        <p:origin x="-2304" y="-112"/>
      </p:cViewPr>
      <p:guideLst>
        <p:guide orient="horz" pos="3151"/>
        <p:guide pos="2166"/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85764" cy="50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99" tIns="46199" rIns="92399" bIns="46199" numCol="1" anchor="t" anchorCtr="0" compatLnSpc="1">
            <a:prstTxWarp prst="textNoShape">
              <a:avLst/>
            </a:prstTxWarp>
          </a:bodyPr>
          <a:lstStyle>
            <a:lvl1pPr algn="l" defTabSz="924543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446" y="2"/>
            <a:ext cx="2985764" cy="50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99" tIns="46199" rIns="92399" bIns="46199" numCol="1" anchor="t" anchorCtr="0" compatLnSpc="1">
            <a:prstTxWarp prst="textNoShape">
              <a:avLst/>
            </a:prstTxWarp>
          </a:bodyPr>
          <a:lstStyle>
            <a:lvl1pPr algn="r" defTabSz="924543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229"/>
            <a:ext cx="2985764" cy="50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99" tIns="46199" rIns="92399" bIns="46199" numCol="1" anchor="b" anchorCtr="0" compatLnSpc="1">
            <a:prstTxWarp prst="textNoShape">
              <a:avLst/>
            </a:prstTxWarp>
          </a:bodyPr>
          <a:lstStyle>
            <a:lvl1pPr algn="l" defTabSz="924543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446" y="9518229"/>
            <a:ext cx="2985764" cy="50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99" tIns="46199" rIns="92399" bIns="46199" numCol="1" anchor="b" anchorCtr="0" compatLnSpc="1">
            <a:prstTxWarp prst="textNoShape">
              <a:avLst/>
            </a:prstTxWarp>
          </a:bodyPr>
          <a:lstStyle>
            <a:lvl1pPr algn="r" defTabSz="924543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2DEFB99-373C-4D25-8622-12A22A00E22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490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85764" cy="50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99" tIns="46199" rIns="92399" bIns="46199" numCol="1" anchor="t" anchorCtr="0" compatLnSpc="1">
            <a:prstTxWarp prst="textNoShape">
              <a:avLst/>
            </a:prstTxWarp>
          </a:bodyPr>
          <a:lstStyle>
            <a:lvl1pPr algn="l" defTabSz="924543">
              <a:defRPr sz="1200" b="0" baseline="-2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987" y="2"/>
            <a:ext cx="2985764" cy="50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99" tIns="46199" rIns="92399" bIns="46199" numCol="1" anchor="t" anchorCtr="0" compatLnSpc="1">
            <a:prstTxWarp prst="textNoShape">
              <a:avLst/>
            </a:prstTxWarp>
          </a:bodyPr>
          <a:lstStyle>
            <a:lvl1pPr algn="r" defTabSz="924543">
              <a:defRPr sz="1200" b="0" baseline="-2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0250" y="750888"/>
            <a:ext cx="5429250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224" y="4761448"/>
            <a:ext cx="5053305" cy="450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99" tIns="46199" rIns="92399" bIns="461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9784"/>
            <a:ext cx="2985764" cy="50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99" tIns="46199" rIns="92399" bIns="46199" numCol="1" anchor="b" anchorCtr="0" compatLnSpc="1">
            <a:prstTxWarp prst="textNoShape">
              <a:avLst/>
            </a:prstTxWarp>
          </a:bodyPr>
          <a:lstStyle>
            <a:lvl1pPr algn="l" defTabSz="924543">
              <a:defRPr sz="1200" b="0" baseline="-2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987" y="9519784"/>
            <a:ext cx="2985764" cy="50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99" tIns="46199" rIns="92399" bIns="46199" numCol="1" anchor="b" anchorCtr="0" compatLnSpc="1">
            <a:prstTxWarp prst="textNoShape">
              <a:avLst/>
            </a:prstTxWarp>
          </a:bodyPr>
          <a:lstStyle>
            <a:lvl1pPr algn="r" defTabSz="924543">
              <a:defRPr sz="1200" b="0" baseline="-2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BD6111-3AD9-4AD6-8E77-BAA3F93E6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789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0250" y="750888"/>
            <a:ext cx="5429250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BD6111-3AD9-4AD6-8E77-BAA3F93E661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2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Peer restrictions</a:t>
            </a:r>
            <a:r>
              <a:rPr lang="en-US" baseline="0" dirty="0" smtClean="0"/>
              <a:t> – not generate output is fewer that two peer consultants locally or 10 consultants in the peer – both these can be overridden. </a:t>
            </a:r>
            <a:endParaRPr lang="en-US" dirty="0" smtClean="0"/>
          </a:p>
          <a:p>
            <a:r>
              <a:rPr lang="en-US" dirty="0" smtClean="0"/>
              <a:t>Level of CHKS support</a:t>
            </a:r>
            <a:r>
              <a:rPr lang="en-US" baseline="0" dirty="0" smtClean="0"/>
              <a:t> can be altered to suit the individual Board requirements,  This will influence the price.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BD6111-3AD9-4AD6-8E77-BAA3F93E661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239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Peer restrictions</a:t>
            </a:r>
            <a:r>
              <a:rPr lang="en-US" baseline="0" dirty="0" smtClean="0"/>
              <a:t> – not generate output is fewer that two peer consultants locally or 10 consultants in the peer – both these can be overridden. </a:t>
            </a:r>
            <a:endParaRPr lang="en-US" dirty="0" smtClean="0"/>
          </a:p>
          <a:p>
            <a:r>
              <a:rPr lang="en-US" dirty="0" smtClean="0"/>
              <a:t>Level of CHKS support</a:t>
            </a:r>
            <a:r>
              <a:rPr lang="en-US" baseline="0" dirty="0" smtClean="0"/>
              <a:t> can be altered to suit the individual Board requirements,  This will influence the price.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BD6111-3AD9-4AD6-8E77-BAA3F93E661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57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Peer restrictions</a:t>
            </a:r>
            <a:r>
              <a:rPr lang="en-US" baseline="0" dirty="0" smtClean="0"/>
              <a:t> – not generate output is fewer that two peer consultants locally or 10 consultants in the peer – both these can be overridden. </a:t>
            </a:r>
            <a:endParaRPr lang="en-US" dirty="0" smtClean="0"/>
          </a:p>
          <a:p>
            <a:r>
              <a:rPr lang="en-US" dirty="0" smtClean="0"/>
              <a:t>Level of CHKS support</a:t>
            </a:r>
            <a:r>
              <a:rPr lang="en-US" baseline="0" dirty="0" smtClean="0"/>
              <a:t> can be altered to suit the individual Board requirements,  This will influence the price.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BD6111-3AD9-4AD6-8E77-BAA3F93E661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01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Peer restrictions</a:t>
            </a:r>
            <a:r>
              <a:rPr lang="en-US" baseline="0" dirty="0" smtClean="0"/>
              <a:t> – not generate output is fewer that two peer consultants locally or 10 consultants in the peer – both these can be overridden. </a:t>
            </a:r>
            <a:endParaRPr lang="en-US" dirty="0" smtClean="0"/>
          </a:p>
          <a:p>
            <a:r>
              <a:rPr lang="en-US" dirty="0" smtClean="0"/>
              <a:t>Level of CHKS support</a:t>
            </a:r>
            <a:r>
              <a:rPr lang="en-US" baseline="0" dirty="0" smtClean="0"/>
              <a:t> can be altered to suit the individual Board requirements,  This will influence the price.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BD6111-3AD9-4AD6-8E77-BAA3F93E661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03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Peer restrictions</a:t>
            </a:r>
            <a:r>
              <a:rPr lang="en-US" baseline="0" dirty="0" smtClean="0"/>
              <a:t> – not generate output is fewer that two peer consultants locally or 10 consultants in the peer – both these can be overridden. </a:t>
            </a:r>
            <a:endParaRPr lang="en-US" dirty="0" smtClean="0"/>
          </a:p>
          <a:p>
            <a:r>
              <a:rPr lang="en-US" dirty="0" smtClean="0"/>
              <a:t>Level of CHKS support</a:t>
            </a:r>
            <a:r>
              <a:rPr lang="en-US" baseline="0" dirty="0" smtClean="0"/>
              <a:t> can be altered to suit the individual Board requirements,  This will influence the price.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BD6111-3AD9-4AD6-8E77-BAA3F93E661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16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KS_Motif-01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1" b="13424"/>
          <a:stretch/>
        </p:blipFill>
        <p:spPr>
          <a:xfrm>
            <a:off x="3008785" y="548680"/>
            <a:ext cx="6897216" cy="630932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66"/>
          <a:stretch/>
        </p:blipFill>
        <p:spPr>
          <a:xfrm>
            <a:off x="2491722" y="0"/>
            <a:ext cx="7414278" cy="6858000"/>
          </a:xfrm>
          <a:prstGeom prst="rect">
            <a:avLst/>
          </a:prstGeom>
        </p:spPr>
      </p:pic>
      <p:sp>
        <p:nvSpPr>
          <p:cNvPr id="238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16942" y="2996952"/>
            <a:ext cx="6552728" cy="760093"/>
          </a:xfrm>
        </p:spPr>
        <p:txBody>
          <a:bodyPr wrap="none" lIns="0" tIns="0" rIns="0" bIns="0" anchor="t" anchorCtr="0"/>
          <a:lstStyle>
            <a:lvl1pPr algn="l">
              <a:defRPr sz="2800" b="0">
                <a:solidFill>
                  <a:srgbClr val="50525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16942" y="5749422"/>
            <a:ext cx="7849716" cy="564395"/>
          </a:xfrm>
        </p:spPr>
        <p:txBody>
          <a:bodyPr wrap="none" lIns="0" tIns="0" rIns="0" bIns="0" anchor="b" anchorCtr="0"/>
          <a:lstStyle>
            <a:lvl1pPr marL="0" indent="0">
              <a:buFont typeface="Wingdings" pitchFamily="2" charset="2"/>
              <a:buNone/>
              <a:defRPr sz="1400" b="0">
                <a:solidFill>
                  <a:srgbClr val="505253"/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12" y="476672"/>
            <a:ext cx="1451862" cy="1458918"/>
          </a:xfrm>
          <a:prstGeom prst="rect">
            <a:avLst/>
          </a:prstGeom>
        </p:spPr>
      </p:pic>
      <p:sp>
        <p:nvSpPr>
          <p:cNvPr id="14" name="Slide Number Placeholder 4"/>
          <p:cNvSpPr txBox="1">
            <a:spLocks/>
          </p:cNvSpPr>
          <p:nvPr userDrawn="1"/>
        </p:nvSpPr>
        <p:spPr>
          <a:xfrm>
            <a:off x="6321152" y="6356352"/>
            <a:ext cx="3305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91004B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r>
              <a:rPr lang="en-US" dirty="0">
                <a:solidFill>
                  <a:srgbClr val="505253"/>
                </a:solidFill>
              </a:rPr>
              <a:t>www.chks.co.uk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390001" y="6485274"/>
            <a:ext cx="27165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/>
            <a:r>
              <a:rPr lang="en-US" sz="1000" i="1" kern="0" dirty="0">
                <a:solidFill>
                  <a:srgbClr val="505253"/>
                </a:solidFill>
              </a:rPr>
              <a:t>Commercial in Confidence </a:t>
            </a:r>
            <a:r>
              <a:rPr lang="en-GB" sz="1000" i="1" dirty="0">
                <a:solidFill>
                  <a:srgbClr val="505253"/>
                </a:solidFill>
                <a:latin typeface="Arial Bold"/>
                <a:ea typeface="Times New Roman" pitchFamily="18" charset="0"/>
                <a:cs typeface="Arial" pitchFamily="34" charset="0"/>
              </a:rPr>
              <a:t>©CHKS 2017</a:t>
            </a:r>
            <a:endParaRPr lang="en-GB" sz="2400" b="0" dirty="0">
              <a:solidFill>
                <a:srgbClr val="505253"/>
              </a:solidFill>
              <a:cs typeface="Arial" pitchFamily="34" charset="0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16942" y="3788965"/>
            <a:ext cx="9072562" cy="792163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1"/>
          </p:nvPr>
        </p:nvSpPr>
        <p:spPr>
          <a:xfrm>
            <a:off x="416942" y="4724400"/>
            <a:ext cx="3671887" cy="576263"/>
          </a:xfrm>
        </p:spPr>
        <p:txBody>
          <a:bodyPr/>
          <a:lstStyle>
            <a:lvl1pPr>
              <a:defRPr sz="1600" b="0"/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497" y="540000"/>
            <a:ext cx="9008999" cy="5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12496" y="1124744"/>
            <a:ext cx="9001000" cy="4104456"/>
          </a:xfrm>
        </p:spPr>
        <p:txBody>
          <a:bodyPr/>
          <a:lstStyle>
            <a:lvl1pPr>
              <a:defRPr sz="2400" b="0"/>
            </a:lvl1pPr>
            <a:lvl2pPr marL="723900" indent="-190500">
              <a:lnSpc>
                <a:spcPct val="200000"/>
              </a:lnSpc>
              <a:buFont typeface="Wingdings" panose="05000000000000000000" pitchFamily="2" charset="2"/>
              <a:buChar char="§"/>
              <a:defRPr sz="1600"/>
            </a:lvl2pPr>
            <a:lvl3pPr marL="1169988" indent="-266700">
              <a:lnSpc>
                <a:spcPct val="200000"/>
              </a:lnSpc>
              <a:buFont typeface="Wingdings" panose="05000000000000000000" pitchFamily="2" charset="2"/>
              <a:buChar char="§"/>
              <a:defRPr sz="1400"/>
            </a:lvl3pPr>
            <a:lvl4pPr marL="1600200" indent="-228600">
              <a:lnSpc>
                <a:spcPct val="200000"/>
              </a:lnSpc>
              <a:buFont typeface="Wingdings" panose="05000000000000000000" pitchFamily="2" charset="2"/>
              <a:buChar char="§"/>
              <a:defRPr sz="1200"/>
            </a:lvl4pPr>
            <a:lvl5pPr marL="2057400" indent="-228600">
              <a:lnSpc>
                <a:spcPct val="200000"/>
              </a:lnSpc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7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496" y="1124744"/>
            <a:ext cx="4226577" cy="4176712"/>
          </a:xfrm>
        </p:spPr>
        <p:txBody>
          <a:bodyPr/>
          <a:lstStyle>
            <a:lvl1pPr>
              <a:defRPr sz="2000"/>
            </a:lvl1pPr>
            <a:lvl2pPr marL="723900" indent="-190500">
              <a:buFont typeface="Wingdings" charset="2"/>
              <a:buChar char="§"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5118911" y="1124744"/>
            <a:ext cx="4298585" cy="4176712"/>
          </a:xfrm>
        </p:spPr>
        <p:txBody>
          <a:bodyPr/>
          <a:lstStyle>
            <a:lvl1pPr>
              <a:defRPr sz="2000"/>
            </a:lvl1pPr>
            <a:lvl2pPr marL="723900" indent="-190500">
              <a:buFont typeface="Wingdings" charset="2"/>
              <a:buChar char="§"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08497" y="540000"/>
            <a:ext cx="9008999" cy="5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496" y="1124744"/>
            <a:ext cx="4226577" cy="4176712"/>
          </a:xfrm>
        </p:spPr>
        <p:txBody>
          <a:bodyPr/>
          <a:lstStyle>
            <a:lvl1pPr>
              <a:defRPr sz="2000"/>
            </a:lvl1pPr>
            <a:lvl2pPr marL="723900" indent="-190500">
              <a:buFont typeface="Wingdings" charset="2"/>
              <a:buChar char="§"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5118911" y="1124744"/>
            <a:ext cx="4298585" cy="4176712"/>
          </a:xfrm>
        </p:spPr>
        <p:txBody>
          <a:bodyPr/>
          <a:lstStyle>
            <a:lvl1pPr>
              <a:defRPr sz="2000"/>
            </a:lvl1pPr>
            <a:lvl2pPr marL="723900" indent="-190500">
              <a:buFont typeface="Wingdings" charset="2"/>
              <a:buChar char="§"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08497" y="540000"/>
            <a:ext cx="9008999" cy="5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749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8497" y="540000"/>
            <a:ext cx="9008999" cy="5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725144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08496" y="1340768"/>
            <a:ext cx="9008999" cy="4176712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08497" y="540000"/>
            <a:ext cx="9008999" cy="5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08496" y="1340768"/>
            <a:ext cx="9008999" cy="4176712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08497" y="540000"/>
            <a:ext cx="9008999" cy="5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9918" y="1196752"/>
            <a:ext cx="4583082" cy="4176712"/>
          </a:xfrm>
        </p:spPr>
        <p:txBody>
          <a:bodyPr/>
          <a:lstStyle>
            <a:lvl1pPr>
              <a:lnSpc>
                <a:spcPct val="100000"/>
              </a:lnSpc>
              <a:defRPr sz="1800">
                <a:solidFill>
                  <a:srgbClr val="505253"/>
                </a:solidFill>
              </a:defRPr>
            </a:lvl1pPr>
            <a:lvl2pPr>
              <a:lnSpc>
                <a:spcPct val="100000"/>
              </a:lnSpc>
              <a:defRPr sz="1600">
                <a:solidFill>
                  <a:srgbClr val="505253"/>
                </a:solidFill>
              </a:defRPr>
            </a:lvl2pPr>
            <a:lvl3pPr>
              <a:lnSpc>
                <a:spcPct val="100000"/>
              </a:lnSpc>
              <a:defRPr sz="1400">
                <a:solidFill>
                  <a:srgbClr val="505253"/>
                </a:solidFill>
              </a:defRPr>
            </a:lvl3pPr>
            <a:lvl4pPr>
              <a:lnSpc>
                <a:spcPct val="100000"/>
              </a:lnSpc>
              <a:defRPr sz="1200">
                <a:solidFill>
                  <a:srgbClr val="505253"/>
                </a:solidFill>
              </a:defRPr>
            </a:lvl4pPr>
            <a:lvl5pPr>
              <a:lnSpc>
                <a:spcPct val="100000"/>
              </a:lnSpc>
              <a:defRPr sz="1100">
                <a:solidFill>
                  <a:srgbClr val="5052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Sub heading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97016" y="1196752"/>
            <a:ext cx="4279112" cy="4176712"/>
          </a:xfrm>
        </p:spPr>
        <p:txBody>
          <a:bodyPr/>
          <a:lstStyle>
            <a:lvl1pPr>
              <a:lnSpc>
                <a:spcPct val="100000"/>
              </a:lnSpc>
              <a:defRPr sz="1800">
                <a:solidFill>
                  <a:srgbClr val="505253"/>
                </a:solidFill>
              </a:defRPr>
            </a:lvl1pPr>
            <a:lvl2pPr>
              <a:lnSpc>
                <a:spcPct val="100000"/>
              </a:lnSpc>
              <a:defRPr sz="1600">
                <a:solidFill>
                  <a:srgbClr val="505253"/>
                </a:solidFill>
              </a:defRPr>
            </a:lvl2pPr>
            <a:lvl3pPr>
              <a:lnSpc>
                <a:spcPct val="100000"/>
              </a:lnSpc>
              <a:defRPr sz="1400">
                <a:solidFill>
                  <a:srgbClr val="505253"/>
                </a:solidFill>
              </a:defRPr>
            </a:lvl3pPr>
            <a:lvl4pPr>
              <a:lnSpc>
                <a:spcPct val="100000"/>
              </a:lnSpc>
              <a:defRPr sz="1200">
                <a:solidFill>
                  <a:srgbClr val="505253"/>
                </a:solidFill>
              </a:defRPr>
            </a:lvl4pPr>
            <a:lvl5pPr>
              <a:lnSpc>
                <a:spcPct val="100000"/>
              </a:lnSpc>
              <a:defRPr sz="1100">
                <a:solidFill>
                  <a:srgbClr val="50525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Sub heading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863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66"/>
          <a:stretch/>
        </p:blipFill>
        <p:spPr>
          <a:xfrm>
            <a:off x="2491722" y="0"/>
            <a:ext cx="7414278" cy="6858000"/>
          </a:xfrm>
          <a:prstGeom prst="rect">
            <a:avLst/>
          </a:prstGeom>
        </p:spPr>
      </p:pic>
      <p:sp>
        <p:nvSpPr>
          <p:cNvPr id="238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8673" y="3645026"/>
            <a:ext cx="9009000" cy="618193"/>
          </a:xfrm>
        </p:spPr>
        <p:txBody>
          <a:bodyPr wrap="none" lIns="0" tIns="0" rIns="0" bIns="0" anchor="t" anchorCtr="0"/>
          <a:lstStyle>
            <a:lvl1pPr>
              <a:defRPr sz="2400" b="0">
                <a:solidFill>
                  <a:srgbClr val="50525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25" y="404664"/>
            <a:ext cx="997239" cy="1002086"/>
          </a:xfrm>
          <a:prstGeom prst="rect">
            <a:avLst/>
          </a:prstGeom>
        </p:spPr>
      </p:pic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6183932" y="6356352"/>
            <a:ext cx="3305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91004B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r>
              <a:rPr lang="en-US" dirty="0">
                <a:solidFill>
                  <a:srgbClr val="505253"/>
                </a:solidFill>
              </a:rPr>
              <a:t>www.chks.co.uk</a:t>
            </a:r>
          </a:p>
        </p:txBody>
      </p:sp>
    </p:spTree>
    <p:extLst>
      <p:ext uri="{BB962C8B-B14F-4D97-AF65-F5344CB8AC3E}">
        <p14:creationId xmlns:p14="http://schemas.microsoft.com/office/powerpoint/2010/main" val="34464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8501" y="540000"/>
            <a:ext cx="9008999" cy="5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16496" y="1196752"/>
            <a:ext cx="5544616" cy="4104456"/>
          </a:xfrm>
        </p:spPr>
        <p:txBody>
          <a:bodyPr/>
          <a:lstStyle>
            <a:lvl1pPr>
              <a:defRPr sz="2400" b="0"/>
            </a:lvl1pPr>
            <a:lvl2pPr marL="723900" indent="-190500">
              <a:lnSpc>
                <a:spcPct val="200000"/>
              </a:lnSpc>
              <a:buFont typeface="Wingdings" charset="2"/>
              <a:buChar char="§"/>
              <a:defRPr sz="1600"/>
            </a:lvl2pPr>
            <a:lvl3pPr>
              <a:lnSpc>
                <a:spcPct val="200000"/>
              </a:lnSpc>
              <a:defRPr sz="1400"/>
            </a:lvl3pPr>
            <a:lvl4pPr>
              <a:lnSpc>
                <a:spcPct val="200000"/>
              </a:lnSpc>
              <a:defRPr sz="1200"/>
            </a:lvl4pPr>
            <a:lvl5pPr>
              <a:lnSpc>
                <a:spcPct val="2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05128" y="1196752"/>
            <a:ext cx="3384376" cy="2893100"/>
          </a:xfrm>
          <a:prstGeom prst="rect">
            <a:avLst/>
          </a:prstGeom>
          <a:solidFill>
            <a:srgbClr val="505253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“Add client </a:t>
            </a:r>
          </a:p>
          <a:p>
            <a:r>
              <a:rPr lang="en-US" dirty="0">
                <a:solidFill>
                  <a:schemeClr val="bg1"/>
                </a:solidFill>
              </a:rPr>
              <a:t>quote here”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2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8501" y="540000"/>
            <a:ext cx="9008999" cy="5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77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06" y="5598154"/>
            <a:ext cx="1051291" cy="1056401"/>
          </a:xfrm>
          <a:prstGeom prst="rect">
            <a:avLst/>
          </a:prstGeom>
        </p:spPr>
      </p:pic>
      <p:sp>
        <p:nvSpPr>
          <p:cNvPr id="6" name="Slide Number Placeholder 4"/>
          <p:cNvSpPr txBox="1">
            <a:spLocks/>
          </p:cNvSpPr>
          <p:nvPr userDrawn="1"/>
        </p:nvSpPr>
        <p:spPr>
          <a:xfrm>
            <a:off x="6183932" y="6356352"/>
            <a:ext cx="3305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91004B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r>
              <a:rPr lang="en-US" dirty="0">
                <a:solidFill>
                  <a:srgbClr val="505253"/>
                </a:solidFill>
              </a:rPr>
              <a:t>www.chks.co.uk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92960" y="643359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787609-6469-4DF6-A849-C6FE2937EAE8}" type="slidenum">
              <a:rPr lang="en-US" sz="1400" smtClean="0">
                <a:solidFill>
                  <a:srgbClr val="505253"/>
                </a:solidFill>
              </a:rPr>
              <a:t>‹#›</a:t>
            </a:fld>
            <a:endParaRPr lang="en-US" sz="1400" dirty="0">
              <a:solidFill>
                <a:srgbClr val="505253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8501" y="540000"/>
            <a:ext cx="9008999" cy="5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6496" y="540000"/>
            <a:ext cx="9008999" cy="5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12496" y="1124744"/>
            <a:ext cx="9001000" cy="4104456"/>
          </a:xfrm>
        </p:spPr>
        <p:txBody>
          <a:bodyPr/>
          <a:lstStyle>
            <a:lvl1pPr>
              <a:defRPr sz="2400" b="0"/>
            </a:lvl1pPr>
            <a:lvl2pPr marL="723900" indent="-190500">
              <a:lnSpc>
                <a:spcPct val="200000"/>
              </a:lnSpc>
              <a:buFont typeface="Wingdings" panose="05000000000000000000" pitchFamily="2" charset="2"/>
              <a:buChar char="§"/>
              <a:defRPr sz="1600"/>
            </a:lvl2pPr>
            <a:lvl3pPr marL="1169988" indent="-266700">
              <a:lnSpc>
                <a:spcPct val="200000"/>
              </a:lnSpc>
              <a:buFont typeface="Wingdings" panose="05000000000000000000" pitchFamily="2" charset="2"/>
              <a:buChar char="§"/>
              <a:defRPr sz="1400"/>
            </a:lvl3pPr>
            <a:lvl4pPr marL="1600200" indent="-228600">
              <a:lnSpc>
                <a:spcPct val="200000"/>
              </a:lnSpc>
              <a:buFont typeface="Wingdings" panose="05000000000000000000" pitchFamily="2" charset="2"/>
              <a:buChar char="§"/>
              <a:defRPr sz="1200"/>
            </a:lvl4pPr>
            <a:lvl5pPr marL="2057400" indent="-228600">
              <a:lnSpc>
                <a:spcPct val="200000"/>
              </a:lnSpc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06" y="5598154"/>
            <a:ext cx="1051291" cy="1056401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592960" y="643359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787609-6469-4DF6-A849-C6FE2937EAE8}" type="slidenum">
              <a:rPr lang="en-US" sz="1400" smtClean="0">
                <a:solidFill>
                  <a:srgbClr val="505253"/>
                </a:solidFill>
              </a:rPr>
              <a:t>‹#›</a:t>
            </a:fld>
            <a:endParaRPr lang="en-US" sz="1400" dirty="0">
              <a:solidFill>
                <a:srgbClr val="505253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16496" y="548680"/>
            <a:ext cx="8496944" cy="630932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096502"/>
            <a:ext cx="416496" cy="5761498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064568" y="2411224"/>
            <a:ext cx="5544616" cy="1872208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06" y="5598154"/>
            <a:ext cx="1051291" cy="1056401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592960" y="643359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787609-6469-4DF6-A849-C6FE2937EAE8}" type="slidenum">
              <a:rPr lang="en-US" sz="1400" smtClean="0">
                <a:solidFill>
                  <a:srgbClr val="505253"/>
                </a:solidFill>
              </a:rPr>
              <a:t>‹#›</a:t>
            </a:fld>
            <a:endParaRPr lang="en-US" sz="1400" dirty="0">
              <a:solidFill>
                <a:srgbClr val="505253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16496" y="548680"/>
            <a:ext cx="8496944" cy="6309320"/>
          </a:xfrm>
          <a:prstGeom prst="rect">
            <a:avLst/>
          </a:prstGeom>
          <a:solidFill>
            <a:srgbClr val="3BB6CE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096502"/>
            <a:ext cx="416496" cy="5761498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64568" y="2411224"/>
            <a:ext cx="5544616" cy="1872208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5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06" y="5598154"/>
            <a:ext cx="1051291" cy="1056401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592960" y="643359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787609-6469-4DF6-A849-C6FE2937EAE8}" type="slidenum">
              <a:rPr lang="en-US" sz="1400" smtClean="0">
                <a:solidFill>
                  <a:srgbClr val="505253"/>
                </a:solidFill>
              </a:rPr>
              <a:t>‹#›</a:t>
            </a:fld>
            <a:endParaRPr lang="en-US" sz="1400" dirty="0">
              <a:solidFill>
                <a:srgbClr val="505253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16496" y="548680"/>
            <a:ext cx="8496944" cy="6309320"/>
          </a:xfrm>
          <a:prstGeom prst="rect">
            <a:avLst/>
          </a:prstGeom>
          <a:solidFill>
            <a:srgbClr val="7AB800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096502"/>
            <a:ext cx="416496" cy="5761498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64568" y="2411224"/>
            <a:ext cx="5544616" cy="1872208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52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9" cstate="print">
            <a:alphaModFix am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66"/>
          <a:stretch/>
        </p:blipFill>
        <p:spPr>
          <a:xfrm>
            <a:off x="2491722" y="0"/>
            <a:ext cx="7414278" cy="6858000"/>
          </a:xfrm>
          <a:prstGeom prst="rect">
            <a:avLst/>
          </a:prstGeom>
        </p:spPr>
      </p:pic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002" y="540000"/>
            <a:ext cx="9008999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0002" y="1196752"/>
            <a:ext cx="902749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06" y="5598154"/>
            <a:ext cx="1051291" cy="1056401"/>
          </a:xfrm>
          <a:prstGeom prst="rect">
            <a:avLst/>
          </a:prstGeom>
        </p:spPr>
      </p:pic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6327948" y="6356352"/>
            <a:ext cx="3305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91004B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r>
              <a:rPr lang="en-US" dirty="0">
                <a:solidFill>
                  <a:srgbClr val="505253"/>
                </a:solidFill>
              </a:rPr>
              <a:t>www.chks.co.uk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4592960" y="643359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787609-6469-4DF6-A849-C6FE2937EAE8}" type="slidenum">
              <a:rPr lang="en-US" sz="1400" smtClean="0">
                <a:solidFill>
                  <a:srgbClr val="505253"/>
                </a:solidFill>
              </a:rPr>
              <a:t>‹#›</a:t>
            </a:fld>
            <a:endParaRPr lang="en-US" sz="1400" dirty="0">
              <a:solidFill>
                <a:srgbClr val="50525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8" r:id="rId3"/>
    <p:sldLayoutId id="2147483939" r:id="rId4"/>
    <p:sldLayoutId id="2147483912" r:id="rId5"/>
    <p:sldLayoutId id="2147483907" r:id="rId6"/>
    <p:sldLayoutId id="2147483943" r:id="rId7"/>
    <p:sldLayoutId id="2147483944" r:id="rId8"/>
    <p:sldLayoutId id="2147483945" r:id="rId9"/>
    <p:sldLayoutId id="2147483940" r:id="rId10"/>
    <p:sldLayoutId id="2147483909" r:id="rId11"/>
    <p:sldLayoutId id="2147483942" r:id="rId12"/>
    <p:sldLayoutId id="2147483911" r:id="rId13"/>
    <p:sldLayoutId id="2147483914" r:id="rId14"/>
    <p:sldLayoutId id="2147483918" r:id="rId15"/>
    <p:sldLayoutId id="2147483919" r:id="rId16"/>
    <p:sldLayoutId id="2147483941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0525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9pPr>
    </p:titleStyle>
    <p:bodyStyle>
      <a:lvl1pPr marL="0" indent="0" algn="l" rtl="0" eaLnBrk="0" fontAlgn="base" hangingPunct="0">
        <a:lnSpc>
          <a:spcPct val="105000"/>
        </a:lnSpc>
        <a:spcBef>
          <a:spcPct val="35000"/>
        </a:spcBef>
        <a:spcAft>
          <a:spcPct val="0"/>
        </a:spcAft>
        <a:buClr>
          <a:srgbClr val="7AB800"/>
        </a:buClr>
        <a:buFont typeface="Wingdings" charset="2"/>
        <a:buNone/>
        <a:defRPr sz="1800" b="0">
          <a:solidFill>
            <a:srgbClr val="505253"/>
          </a:solidFill>
          <a:latin typeface="+mn-lt"/>
          <a:ea typeface="+mn-ea"/>
          <a:cs typeface="+mn-cs"/>
        </a:defRPr>
      </a:lvl1pPr>
      <a:lvl2pPr marL="533400" indent="0" algn="l" rtl="0" eaLnBrk="0" fontAlgn="base" hangingPunct="0">
        <a:lnSpc>
          <a:spcPct val="105000"/>
        </a:lnSpc>
        <a:spcBef>
          <a:spcPct val="35000"/>
        </a:spcBef>
        <a:spcAft>
          <a:spcPts val="1200"/>
        </a:spcAft>
        <a:buClr>
          <a:srgbClr val="7AB800"/>
        </a:buClr>
        <a:buFont typeface="Wingdings" charset="2"/>
        <a:buNone/>
        <a:defRPr sz="1800">
          <a:solidFill>
            <a:srgbClr val="505253"/>
          </a:solidFill>
          <a:latin typeface="+mn-lt"/>
          <a:ea typeface="+mn-ea"/>
          <a:cs typeface="+mn-cs"/>
        </a:defRPr>
      </a:lvl2pPr>
      <a:lvl3pPr marL="903288" indent="0" algn="l" rtl="0" eaLnBrk="0" fontAlgn="base" hangingPunct="0">
        <a:lnSpc>
          <a:spcPct val="105000"/>
        </a:lnSpc>
        <a:spcBef>
          <a:spcPct val="35000"/>
        </a:spcBef>
        <a:spcAft>
          <a:spcPts val="1200"/>
        </a:spcAft>
        <a:buClr>
          <a:srgbClr val="7AB800"/>
        </a:buClr>
        <a:buFont typeface="Wingdings" charset="2"/>
        <a:buNone/>
        <a:defRPr sz="1600">
          <a:solidFill>
            <a:srgbClr val="505253"/>
          </a:solidFill>
          <a:latin typeface="+mn-lt"/>
          <a:ea typeface="+mn-ea"/>
          <a:cs typeface="+mn-cs"/>
        </a:defRPr>
      </a:lvl3pPr>
      <a:lvl4pPr marL="1371600" indent="0" algn="l" rtl="0" eaLnBrk="0" fontAlgn="base" hangingPunct="0">
        <a:lnSpc>
          <a:spcPct val="105000"/>
        </a:lnSpc>
        <a:spcBef>
          <a:spcPct val="35000"/>
        </a:spcBef>
        <a:spcAft>
          <a:spcPts val="1200"/>
        </a:spcAft>
        <a:buClr>
          <a:srgbClr val="7AB800"/>
        </a:buClr>
        <a:buFont typeface="Wingdings" charset="2"/>
        <a:buNone/>
        <a:defRPr sz="1400">
          <a:solidFill>
            <a:srgbClr val="505253"/>
          </a:solidFill>
          <a:latin typeface="+mn-lt"/>
          <a:ea typeface="+mn-ea"/>
          <a:cs typeface="+mn-cs"/>
        </a:defRPr>
      </a:lvl4pPr>
      <a:lvl5pPr marL="1828800" indent="0" algn="l" rtl="0" eaLnBrk="0" fontAlgn="base" hangingPunct="0">
        <a:lnSpc>
          <a:spcPct val="105000"/>
        </a:lnSpc>
        <a:spcBef>
          <a:spcPct val="35000"/>
        </a:spcBef>
        <a:spcAft>
          <a:spcPts val="1200"/>
        </a:spcAft>
        <a:buClr>
          <a:srgbClr val="7AB800"/>
        </a:buClr>
        <a:buFont typeface="Wingdings" charset="2"/>
        <a:buNone/>
        <a:defRPr sz="1400">
          <a:solidFill>
            <a:srgbClr val="505253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lnSpc>
          <a:spcPct val="105000"/>
        </a:lnSpc>
        <a:spcBef>
          <a:spcPct val="35000"/>
        </a:spcBef>
        <a:spcAft>
          <a:spcPct val="0"/>
        </a:spcAft>
        <a:buChar char="»"/>
        <a:defRPr sz="1400">
          <a:solidFill>
            <a:srgbClr val="3EB1F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lnSpc>
          <a:spcPct val="105000"/>
        </a:lnSpc>
        <a:spcBef>
          <a:spcPct val="35000"/>
        </a:spcBef>
        <a:spcAft>
          <a:spcPct val="0"/>
        </a:spcAft>
        <a:buChar char="»"/>
        <a:defRPr sz="1400">
          <a:solidFill>
            <a:srgbClr val="3EB1F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lnSpc>
          <a:spcPct val="105000"/>
        </a:lnSpc>
        <a:spcBef>
          <a:spcPct val="35000"/>
        </a:spcBef>
        <a:spcAft>
          <a:spcPct val="0"/>
        </a:spcAft>
        <a:buChar char="»"/>
        <a:defRPr sz="1400">
          <a:solidFill>
            <a:srgbClr val="3EB1F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lnSpc>
          <a:spcPct val="105000"/>
        </a:lnSpc>
        <a:spcBef>
          <a:spcPct val="35000"/>
        </a:spcBef>
        <a:spcAft>
          <a:spcPct val="0"/>
        </a:spcAft>
        <a:buChar char="»"/>
        <a:defRPr sz="1400">
          <a:solidFill>
            <a:srgbClr val="3EB1F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16942" y="2420888"/>
            <a:ext cx="4320034" cy="1309842"/>
          </a:xfrm>
        </p:spPr>
        <p:txBody>
          <a:bodyPr/>
          <a:lstStyle/>
          <a:p>
            <a:r>
              <a:rPr lang="en-US" dirty="0" err="1" smtClean="0"/>
              <a:t>iCompare</a:t>
            </a:r>
            <a:r>
              <a:rPr lang="en-US" dirty="0" smtClean="0"/>
              <a:t> Development Update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416942" y="4061030"/>
            <a:ext cx="3743970" cy="1384194"/>
          </a:xfrm>
        </p:spPr>
        <p:txBody>
          <a:bodyPr/>
          <a:lstStyle/>
          <a:p>
            <a:r>
              <a:rPr lang="en-US" dirty="0" smtClean="0"/>
              <a:t>CHKS User Advisory Group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/>
          </p:nvPr>
        </p:nvSpPr>
        <p:spPr>
          <a:xfrm>
            <a:off x="416942" y="5445025"/>
            <a:ext cx="3671887" cy="576263"/>
          </a:xfrm>
        </p:spPr>
        <p:txBody>
          <a:bodyPr/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September 2018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31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RELEASES since </a:t>
            </a:r>
            <a:r>
              <a:rPr lang="en-US" dirty="0" smtClean="0">
                <a:latin typeface="Arial" charset="0"/>
                <a:cs typeface="Arial" charset="0"/>
              </a:rPr>
              <a:t>September </a:t>
            </a:r>
            <a:r>
              <a:rPr lang="en-US" dirty="0" smtClean="0">
                <a:latin typeface="Arial" charset="0"/>
                <a:cs typeface="Arial" charset="0"/>
              </a:rPr>
              <a:t>2017</a:t>
            </a:r>
            <a:endParaRPr lang="en-GB" dirty="0">
              <a:solidFill>
                <a:srgbClr val="505253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32520" y="1340768"/>
            <a:ext cx="8712968" cy="39604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1200" dirty="0" smtClean="0">
                <a:ea typeface="ＭＳ Ｐゴシック" pitchFamily="1" charset="-128"/>
              </a:rPr>
              <a:t>5</a:t>
            </a:r>
            <a:r>
              <a:rPr lang="en-GB" kern="1200" baseline="30000" dirty="0" smtClean="0">
                <a:ea typeface="ＭＳ Ｐゴシック" pitchFamily="1" charset="-128"/>
              </a:rPr>
              <a:t>th</a:t>
            </a:r>
            <a:r>
              <a:rPr lang="en-GB" kern="1200" dirty="0" smtClean="0">
                <a:ea typeface="ＭＳ Ｐゴシック" pitchFamily="1" charset="-128"/>
              </a:rPr>
              <a:t> October 2017</a:t>
            </a:r>
            <a:endParaRPr lang="en-GB" kern="1200" dirty="0" smtClean="0">
              <a:ea typeface="ＭＳ Ｐゴシック" pitchFamily="1" charset="-128"/>
            </a:endParaRP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800" kern="1200" dirty="0" err="1" smtClean="0">
                <a:ea typeface="ＭＳ Ｐゴシック" pitchFamily="1" charset="-128"/>
              </a:rPr>
              <a:t>iC</a:t>
            </a:r>
            <a:r>
              <a:rPr lang="en-GB" sz="1800" kern="1200" dirty="0" err="1" smtClean="0">
                <a:ea typeface="ＭＳ Ｐゴシック" pitchFamily="1" charset="-128"/>
              </a:rPr>
              <a:t>ompare</a:t>
            </a:r>
            <a:r>
              <a:rPr lang="en-GB" sz="1800" kern="1200" dirty="0" smtClean="0">
                <a:ea typeface="ＭＳ Ｐゴシック" pitchFamily="1" charset="-128"/>
              </a:rPr>
              <a:t> Revised Banner</a:t>
            </a:r>
            <a:endParaRPr lang="en-GB" sz="1800" kern="1200" dirty="0">
              <a:ea typeface="ＭＳ Ｐゴシック" pitchFamily="1" charset="-128"/>
            </a:endParaRP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800" kern="1200" dirty="0" smtClean="0">
                <a:ea typeface="ＭＳ Ｐゴシック" pitchFamily="1" charset="-128"/>
              </a:rPr>
              <a:t>Additional Information View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800" kern="1200" dirty="0" smtClean="0">
                <a:ea typeface="ＭＳ Ｐゴシック" pitchFamily="1" charset="-128"/>
              </a:rPr>
              <a:t>Data Export – Analysis Format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800" kern="1200" dirty="0" smtClean="0">
                <a:ea typeface="ＭＳ Ｐゴシック" pitchFamily="1" charset="-128"/>
              </a:rPr>
              <a:t>Data Selection – Data Availability by Type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800" kern="1200" dirty="0" smtClean="0">
                <a:ea typeface="ＭＳ Ｐゴシック" pitchFamily="1" charset="-128"/>
              </a:rPr>
              <a:t>Data Availability Alerts</a:t>
            </a:r>
            <a:endParaRPr lang="en-GB" sz="1100" kern="1200" dirty="0">
              <a:ea typeface="ＭＳ Ｐゴシック" pitchFamily="1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kern="1200" dirty="0">
              <a:solidFill>
                <a:srgbClr val="505253"/>
              </a:solidFill>
              <a:ea typeface="ＭＳ Ｐゴシック" pitchFamily="1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45088" y="1628800"/>
            <a:ext cx="3096344" cy="8925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24 Improvements and Fixes in Total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9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RELEASES since </a:t>
            </a:r>
            <a:r>
              <a:rPr lang="en-US" dirty="0" smtClean="0">
                <a:latin typeface="Arial" charset="0"/>
                <a:cs typeface="Arial" charset="0"/>
              </a:rPr>
              <a:t>September </a:t>
            </a:r>
            <a:r>
              <a:rPr lang="en-US" dirty="0" smtClean="0">
                <a:latin typeface="Arial" charset="0"/>
                <a:cs typeface="Arial" charset="0"/>
              </a:rPr>
              <a:t>2017</a:t>
            </a:r>
            <a:endParaRPr lang="en-GB" dirty="0">
              <a:solidFill>
                <a:srgbClr val="505253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32520" y="1340768"/>
            <a:ext cx="8712968" cy="39604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1200" dirty="0" smtClean="0">
                <a:ea typeface="ＭＳ Ｐゴシック" pitchFamily="1" charset="-128"/>
              </a:rPr>
              <a:t>8</a:t>
            </a:r>
            <a:r>
              <a:rPr lang="en-GB" kern="1200" baseline="30000" dirty="0" smtClean="0">
                <a:ea typeface="ＭＳ Ｐゴシック" pitchFamily="1" charset="-128"/>
              </a:rPr>
              <a:t>th</a:t>
            </a:r>
            <a:r>
              <a:rPr lang="en-GB" kern="1200" dirty="0" smtClean="0">
                <a:ea typeface="ＭＳ Ｐゴシック" pitchFamily="1" charset="-128"/>
              </a:rPr>
              <a:t> March 2018</a:t>
            </a:r>
            <a:endParaRPr lang="en-GB" kern="1200" dirty="0" smtClean="0">
              <a:ea typeface="ＭＳ Ｐゴシック" pitchFamily="1" charset="-128"/>
            </a:endParaRP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2000" kern="1200" dirty="0" smtClean="0">
                <a:ea typeface="ＭＳ Ｐゴシック" pitchFamily="1" charset="-128"/>
              </a:rPr>
              <a:t>Additional Chart Export Options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2000" kern="1200" dirty="0" smtClean="0">
                <a:ea typeface="ＭＳ Ｐゴシック" pitchFamily="1" charset="-128"/>
              </a:rPr>
              <a:t>Management of Shared Content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2000" kern="1200" dirty="0" smtClean="0">
                <a:ea typeface="ＭＳ Ｐゴシック" pitchFamily="1" charset="-128"/>
              </a:rPr>
              <a:t>DAT Cluster Options – Standard or Exploded View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endParaRPr lang="en-GB" sz="1400" kern="1200" dirty="0">
              <a:ea typeface="ＭＳ Ｐゴシック" pitchFamily="1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kern="1200" dirty="0">
              <a:solidFill>
                <a:srgbClr val="505253"/>
              </a:solidFill>
              <a:ea typeface="ＭＳ Ｐゴシック" pitchFamily="1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33120" y="2276872"/>
            <a:ext cx="3096344" cy="8925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40 Improvements and Fixes in Total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35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RELEASES since </a:t>
            </a:r>
            <a:r>
              <a:rPr lang="en-US" dirty="0" smtClean="0">
                <a:latin typeface="Arial" charset="0"/>
                <a:cs typeface="Arial" charset="0"/>
              </a:rPr>
              <a:t>September </a:t>
            </a:r>
            <a:r>
              <a:rPr lang="en-US" dirty="0" smtClean="0">
                <a:latin typeface="Arial" charset="0"/>
                <a:cs typeface="Arial" charset="0"/>
              </a:rPr>
              <a:t>2017</a:t>
            </a:r>
            <a:endParaRPr lang="en-GB" dirty="0">
              <a:solidFill>
                <a:srgbClr val="505253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32520" y="1340768"/>
            <a:ext cx="8712968" cy="39604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1200" dirty="0" smtClean="0">
                <a:ea typeface="ＭＳ Ｐゴシック" pitchFamily="1" charset="-128"/>
              </a:rPr>
              <a:t>23</a:t>
            </a:r>
            <a:r>
              <a:rPr lang="en-GB" kern="1200" baseline="30000" dirty="0" smtClean="0">
                <a:ea typeface="ＭＳ Ｐゴシック" pitchFamily="1" charset="-128"/>
              </a:rPr>
              <a:t>rd</a:t>
            </a:r>
            <a:r>
              <a:rPr lang="en-GB" kern="1200" dirty="0" smtClean="0">
                <a:ea typeface="ＭＳ Ｐゴシック" pitchFamily="1" charset="-128"/>
              </a:rPr>
              <a:t> April 2018</a:t>
            </a:r>
            <a:endParaRPr lang="en-GB" kern="1200" dirty="0" smtClean="0">
              <a:ea typeface="ＭＳ Ｐゴシック" pitchFamily="1" charset="-128"/>
            </a:endParaRP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400" kern="1200" dirty="0" smtClean="0">
                <a:ea typeface="ＭＳ Ｐゴシック" pitchFamily="1" charset="-128"/>
              </a:rPr>
              <a:t>New Bookmark Functionality – Favourites, Sharing, Email Options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400" kern="1200" dirty="0" smtClean="0">
                <a:ea typeface="ＭＳ Ｐゴシック" pitchFamily="1" charset="-128"/>
              </a:rPr>
              <a:t>Peer Distribution Charts – Addition of locality option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400" kern="1200" dirty="0" err="1" smtClean="0">
                <a:ea typeface="ＭＳ Ｐゴシック" pitchFamily="1" charset="-128"/>
              </a:rPr>
              <a:t>iCompare</a:t>
            </a:r>
            <a:r>
              <a:rPr lang="en-GB" sz="1400" kern="1200" dirty="0" smtClean="0">
                <a:ea typeface="ＭＳ Ｐゴシック" pitchFamily="1" charset="-128"/>
              </a:rPr>
              <a:t> Column Headings – Now shows time period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400" kern="1200" dirty="0" smtClean="0">
                <a:ea typeface="ＭＳ Ｐゴシック" pitchFamily="1" charset="-128"/>
              </a:rPr>
              <a:t>Updated User Guides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400" kern="1200" dirty="0" smtClean="0">
                <a:ea typeface="ＭＳ Ｐゴシック" pitchFamily="1" charset="-128"/>
              </a:rPr>
              <a:t>Show-By and Filters for Staff Group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400" kern="1200" dirty="0" smtClean="0">
                <a:ea typeface="ＭＳ Ｐゴシック" pitchFamily="1" charset="-128"/>
              </a:rPr>
              <a:t>GDPR Updates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sz="1400" kern="1200" dirty="0" smtClean="0">
                <a:ea typeface="ＭＳ Ｐゴシック" pitchFamily="1" charset="-128"/>
              </a:rPr>
              <a:t>Single Sign-On for sites with Multiple Instances</a:t>
            </a:r>
            <a:endParaRPr lang="en-GB" sz="1400" kern="1200" dirty="0">
              <a:ea typeface="ＭＳ Ｐゴシック" pitchFamily="1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kern="1200" dirty="0">
              <a:solidFill>
                <a:srgbClr val="505253"/>
              </a:solidFill>
              <a:ea typeface="ＭＳ Ｐゴシック" pitchFamily="1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61112" y="4077072"/>
            <a:ext cx="3096344" cy="8925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23 Improvements and Fixes in Total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47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RELEASES since </a:t>
            </a:r>
            <a:r>
              <a:rPr lang="en-US" dirty="0" smtClean="0">
                <a:latin typeface="Arial" charset="0"/>
                <a:cs typeface="Arial" charset="0"/>
              </a:rPr>
              <a:t>September </a:t>
            </a:r>
            <a:r>
              <a:rPr lang="en-US" dirty="0" smtClean="0">
                <a:latin typeface="Arial" charset="0"/>
                <a:cs typeface="Arial" charset="0"/>
              </a:rPr>
              <a:t>2017</a:t>
            </a:r>
            <a:endParaRPr lang="en-GB" dirty="0">
              <a:solidFill>
                <a:srgbClr val="505253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32520" y="1340768"/>
            <a:ext cx="8712968" cy="39604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kern="1200" dirty="0" smtClean="0">
                <a:ea typeface="ＭＳ Ｐゴシック" pitchFamily="1" charset="-128"/>
              </a:rPr>
              <a:t>14</a:t>
            </a:r>
            <a:r>
              <a:rPr lang="en-GB" kern="1200" baseline="30000" dirty="0" smtClean="0">
                <a:ea typeface="ＭＳ Ｐゴシック" pitchFamily="1" charset="-128"/>
              </a:rPr>
              <a:t>th</a:t>
            </a:r>
            <a:r>
              <a:rPr lang="en-GB" kern="1200" dirty="0" smtClean="0">
                <a:ea typeface="ＭＳ Ｐゴシック" pitchFamily="1" charset="-128"/>
              </a:rPr>
              <a:t> June 2018</a:t>
            </a:r>
            <a:endParaRPr lang="en-GB" kern="1200" dirty="0" smtClean="0">
              <a:ea typeface="ＭＳ Ｐゴシック" pitchFamily="1" charset="-128"/>
            </a:endParaRP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kern="1200" dirty="0" smtClean="0">
                <a:ea typeface="ＭＳ Ｐゴシック" pitchFamily="1" charset="-128"/>
              </a:rPr>
              <a:t>New Risk Adjusted Readmissions Indicator (RARI 2017)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kern="1200" dirty="0" smtClean="0">
                <a:ea typeface="ＭＳ Ｐゴシック" pitchFamily="1" charset="-128"/>
              </a:rPr>
              <a:t>New fields for RAMI 2017 – Risk of Death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kern="1200" dirty="0" smtClean="0">
                <a:ea typeface="ＭＳ Ｐゴシック" pitchFamily="1" charset="-128"/>
              </a:rPr>
              <a:t>New guidance documents to support risk models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kern="1200" dirty="0" smtClean="0">
                <a:ea typeface="ＭＳ Ｐゴシック" pitchFamily="1" charset="-128"/>
              </a:rPr>
              <a:t>Cluster functionality – Who is using a shared cluster</a:t>
            </a:r>
          </a:p>
          <a:p>
            <a:pPr marL="1066800" lvl="1" indent="-342900">
              <a:buFont typeface="Arial" panose="020B0604020202020204" pitchFamily="34" charset="0"/>
              <a:buChar char="•"/>
            </a:pPr>
            <a:r>
              <a:rPr lang="en-GB" kern="1200" dirty="0" smtClean="0">
                <a:ea typeface="ＭＳ Ｐゴシック" pitchFamily="1" charset="-128"/>
              </a:rPr>
              <a:t>User accounts – Extended the activation period from 24 to 72 hours</a:t>
            </a:r>
            <a:endParaRPr lang="en-GB" kern="1200" dirty="0">
              <a:ea typeface="ＭＳ Ｐゴシック" pitchFamily="1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kern="1200" dirty="0">
              <a:solidFill>
                <a:srgbClr val="505253"/>
              </a:solidFill>
              <a:ea typeface="ＭＳ Ｐゴシック" pitchFamily="1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72823" y="5530536"/>
            <a:ext cx="3096344" cy="8925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C000"/>
                </a:solidFill>
              </a:rPr>
              <a:t>1</a:t>
            </a:r>
            <a:r>
              <a:rPr lang="en-GB" dirty="0" smtClean="0">
                <a:solidFill>
                  <a:srgbClr val="FFC000"/>
                </a:solidFill>
              </a:rPr>
              <a:t>4 Improvements and Fixes in Total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7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iCompare</a:t>
            </a:r>
            <a:r>
              <a:rPr lang="en-GB" dirty="0" smtClean="0"/>
              <a:t> Critical Annual Updates	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New RAMI models and annual rebase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Rebase of HSMR to March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Updating of HRGs and new ICD-10/OPCS codes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Additional datasets – E.g. Community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Performance improvements to </a:t>
            </a:r>
            <a:r>
              <a:rPr lang="en-GB" dirty="0" err="1" smtClean="0"/>
              <a:t>iCompare</a:t>
            </a:r>
            <a:r>
              <a:rPr lang="en-GB" dirty="0" smtClean="0"/>
              <a:t> and all tools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New indicators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74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Future </a:t>
            </a:r>
            <a:r>
              <a:rPr lang="en-US" dirty="0" smtClean="0">
                <a:latin typeface="Arial" charset="0"/>
                <a:cs typeface="Arial" charset="0"/>
              </a:rPr>
              <a:t>Releases &amp; Product Roadmap</a:t>
            </a:r>
            <a:endParaRPr lang="en-GB" dirty="0">
              <a:solidFill>
                <a:srgbClr val="505253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32520" y="828864"/>
            <a:ext cx="8712968" cy="3960440"/>
          </a:xfrm>
        </p:spPr>
        <p:txBody>
          <a:bodyPr/>
          <a:lstStyle/>
          <a:p>
            <a:endParaRPr lang="en-GB" kern="1200" dirty="0" smtClean="0">
              <a:ea typeface="ＭＳ Ｐゴシック" pitchFamily="1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kern="1200" dirty="0" smtClean="0">
                <a:solidFill>
                  <a:srgbClr val="505253"/>
                </a:solidFill>
                <a:ea typeface="ＭＳ Ｐゴシック" pitchFamily="1" charset="-128"/>
              </a:rPr>
              <a:t>Update of Emergency Care Module to incorporate new MDS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kern="1200" dirty="0" smtClean="0">
                <a:solidFill>
                  <a:srgbClr val="505253"/>
                </a:solidFill>
                <a:ea typeface="ＭＳ Ｐゴシック" pitchFamily="1" charset="-128"/>
              </a:rPr>
              <a:t>Notes function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kern="1200" dirty="0" smtClean="0">
                <a:ea typeface="ＭＳ Ｐゴシック" pitchFamily="1" charset="-128"/>
              </a:rPr>
              <a:t>Indicator </a:t>
            </a:r>
            <a:r>
              <a:rPr lang="en-US" kern="1200" dirty="0" err="1" smtClean="0">
                <a:ea typeface="ＭＳ Ｐゴシック" pitchFamily="1" charset="-128"/>
              </a:rPr>
              <a:t>Customisation</a:t>
            </a:r>
            <a:endParaRPr lang="en-US" kern="1200" dirty="0" smtClean="0">
              <a:ea typeface="ＭＳ Ｐゴシック" pitchFamily="1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kern="1200" dirty="0" smtClean="0">
                <a:solidFill>
                  <a:srgbClr val="505253"/>
                </a:solidFill>
                <a:ea typeface="ＭＳ Ｐゴシック" pitchFamily="1" charset="-128"/>
              </a:rPr>
              <a:t>Extension of cross-tab functionality into main </a:t>
            </a:r>
            <a:r>
              <a:rPr lang="en-US" kern="1200" dirty="0" err="1" smtClean="0">
                <a:solidFill>
                  <a:srgbClr val="505253"/>
                </a:solidFill>
                <a:ea typeface="ＭＳ Ｐゴシック" pitchFamily="1" charset="-128"/>
              </a:rPr>
              <a:t>iCompare</a:t>
            </a:r>
            <a:endParaRPr lang="en-US" kern="1200" dirty="0" smtClean="0">
              <a:solidFill>
                <a:srgbClr val="505253"/>
              </a:solidFill>
              <a:ea typeface="ＭＳ Ｐゴシック" pitchFamily="1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kern="1200" dirty="0" smtClean="0">
                <a:ea typeface="ＭＳ Ｐゴシック" pitchFamily="1" charset="-128"/>
              </a:rPr>
              <a:t>Multiple admission reporting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kern="1200" dirty="0" smtClean="0">
                <a:ea typeface="ＭＳ Ｐゴシック" pitchFamily="1" charset="-128"/>
              </a:rPr>
              <a:t>Extension of column sorting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kern="1200" dirty="0" smtClean="0">
                <a:ea typeface="ＭＳ Ｐゴシック" pitchFamily="1" charset="-128"/>
              </a:rPr>
              <a:t>Length of stay profiles – Additional charts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kern="1200" dirty="0" smtClean="0">
                <a:ea typeface="ＭＳ Ｐゴシック" pitchFamily="1" charset="-128"/>
              </a:rPr>
              <a:t>User Defined Reporting or API Access? Ask the User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kern="1200" dirty="0">
              <a:solidFill>
                <a:srgbClr val="505253"/>
              </a:solidFill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61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ita Slide Master">
  <a:themeElements>
    <a:clrScheme name="CHKS Theme">
      <a:dk1>
        <a:srgbClr val="505253"/>
      </a:dk1>
      <a:lt1>
        <a:srgbClr val="FFFFFF"/>
      </a:lt1>
      <a:dk2>
        <a:srgbClr val="505253"/>
      </a:dk2>
      <a:lt2>
        <a:srgbClr val="9CA299"/>
      </a:lt2>
      <a:accent1>
        <a:srgbClr val="91004B"/>
      </a:accent1>
      <a:accent2>
        <a:srgbClr val="008566"/>
      </a:accent2>
      <a:accent3>
        <a:srgbClr val="4F2683"/>
      </a:accent3>
      <a:accent4>
        <a:srgbClr val="6773B6"/>
      </a:accent4>
      <a:accent5>
        <a:srgbClr val="FF5800"/>
      </a:accent5>
      <a:accent6>
        <a:srgbClr val="CA005D"/>
      </a:accent6>
      <a:hlink>
        <a:srgbClr val="4F2683"/>
      </a:hlink>
      <a:folHlink>
        <a:srgbClr val="A1C6C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00"/>
        </a:solidFill>
        <a:ln w="9525" cap="flat" cmpd="sng" algn="ctr">
          <a:solidFill>
            <a:srgbClr val="969696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00"/>
        </a:solidFill>
        <a:ln w="9525" cap="flat" cmpd="sng" algn="ctr">
          <a:solidFill>
            <a:srgbClr val="969696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Capita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13">
        <a:dk1>
          <a:srgbClr val="005B82"/>
        </a:dk1>
        <a:lt1>
          <a:srgbClr val="FFFFFF"/>
        </a:lt1>
        <a:dk2>
          <a:srgbClr val="3DB7E4"/>
        </a:dk2>
        <a:lt2>
          <a:srgbClr val="C7C2BA"/>
        </a:lt2>
        <a:accent1>
          <a:srgbClr val="3DB7E4"/>
        </a:accent1>
        <a:accent2>
          <a:srgbClr val="F0AB00"/>
        </a:accent2>
        <a:accent3>
          <a:srgbClr val="FFFFFF"/>
        </a:accent3>
        <a:accent4>
          <a:srgbClr val="004C6E"/>
        </a:accent4>
        <a:accent5>
          <a:srgbClr val="AFD8EF"/>
        </a:accent5>
        <a:accent6>
          <a:srgbClr val="D99B00"/>
        </a:accent6>
        <a:hlink>
          <a:srgbClr val="631D76"/>
        </a:hlink>
        <a:folHlink>
          <a:srgbClr val="0085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14">
        <a:dk1>
          <a:srgbClr val="005B82"/>
        </a:dk1>
        <a:lt1>
          <a:srgbClr val="FFFFFF"/>
        </a:lt1>
        <a:dk2>
          <a:srgbClr val="005B82"/>
        </a:dk2>
        <a:lt2>
          <a:srgbClr val="C7C2BA"/>
        </a:lt2>
        <a:accent1>
          <a:srgbClr val="3DB7E4"/>
        </a:accent1>
        <a:accent2>
          <a:srgbClr val="F0AB00"/>
        </a:accent2>
        <a:accent3>
          <a:srgbClr val="FFFFFF"/>
        </a:accent3>
        <a:accent4>
          <a:srgbClr val="004C6E"/>
        </a:accent4>
        <a:accent5>
          <a:srgbClr val="AFD8EF"/>
        </a:accent5>
        <a:accent6>
          <a:srgbClr val="D99B00"/>
        </a:accent6>
        <a:hlink>
          <a:srgbClr val="631D76"/>
        </a:hlink>
        <a:folHlink>
          <a:srgbClr val="0085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ublish Document" ma:contentTypeID="0x0101009BAB4F5BB2904331AA255A10D1737B1E00FB77746507A55B4794B076DC5C71356D" ma:contentTypeVersion="1" ma:contentTypeDescription="Custom content type used for published documents list." ma:contentTypeScope="" ma:versionID="5cc3992406b8a1626789596020d9a22b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d6104e5d56d56c4ec4f50e504cc60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_Description" minOccurs="0"/>
                <xsd:element ref="ns1:_DatePublished" minOccurs="0"/>
                <xsd:element ref="ns1:_OwnerName" minOccurs="0"/>
                <xsd:element ref="ns1:_OwnerEmail" minOccurs="0"/>
                <xsd:element ref="ns1:_DocumentCategory" minOccurs="0"/>
                <xsd:element ref="ns1:_Section" minOccurs="0"/>
                <xsd:element ref="ns1:_Keyword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_Description" ma:index="8" nillable="true" ma:displayName="Description" ma:internalName="_Description">
      <xsd:simpleType>
        <xsd:restriction base="dms:Note"/>
      </xsd:simpleType>
    </xsd:element>
    <xsd:element name="_DatePublished" ma:index="9" nillable="true" ma:displayName="Date Published" ma:format="DateTime" ma:internalName="_DatePublished">
      <xsd:simpleType>
        <xsd:restriction base="dms:DateTime"/>
      </xsd:simpleType>
    </xsd:element>
    <xsd:element name="_OwnerName" ma:index="10" nillable="true" ma:displayName="Owner Name" ma:internalName="_OwnerName">
      <xsd:simpleType>
        <xsd:restriction base="dms:Text">
          <xsd:maxLength value="255"/>
        </xsd:restriction>
      </xsd:simpleType>
    </xsd:element>
    <xsd:element name="_OwnerEmail" ma:index="11" nillable="true" ma:displayName="Owner Email" ma:internalName="_OwnerEmail">
      <xsd:simpleType>
        <xsd:restriction base="dms:Text">
          <xsd:maxLength value="255"/>
        </xsd:restriction>
      </xsd:simpleType>
    </xsd:element>
    <xsd:element name="_DocumentCategory" ma:index="12" nillable="true" ma:displayName="Document Category" ma:format="Dropdown" ma:internalName="_DocumentCategory">
      <xsd:simpleType>
        <xsd:restriction base="dms:Choice">
          <xsd:enumeration value="Accounts"/>
          <xsd:enumeration value="Certificate"/>
          <xsd:enumeration value="Form"/>
          <xsd:enumeration value="Guides"/>
          <xsd:enumeration value="Policy"/>
          <xsd:enumeration value="Statistics"/>
          <xsd:enumeration value="Structure chart"/>
          <xsd:enumeration value="Template"/>
        </xsd:restriction>
      </xsd:simpleType>
    </xsd:element>
    <xsd:element name="_Section" ma:index="13" nillable="true" ma:displayName="Section" ma:internalName="_Section">
      <xsd:simpleType>
        <xsd:restriction base="dms:Text">
          <xsd:maxLength value="255"/>
        </xsd:restriction>
      </xsd:simpleType>
    </xsd:element>
    <xsd:element name="_Keywords" ma:index="14" nillable="true" ma:displayName="Keywords" ma:internalName="_Keyword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_DocumentCategory xmlns="http://schemas.microsoft.com/sharepoint/v3">Template</_DocumentCategory>
    <_Description xmlns="http://schemas.microsoft.com/sharepoint/v3">PowerPoint template</_Description>
    <_Keywords xmlns="http://schemas.microsoft.com/sharepoint/v3">PowerPoint template</_Keywords>
    <_Section xmlns="http://schemas.microsoft.com/sharepoint/v3">Marketing</_Section>
    <_DatePublished xmlns="http://schemas.microsoft.com/sharepoint/v3">2012-08-17T11:58:21+00:00</_DatePublished>
    <_OwnerEmail xmlns="http://schemas.microsoft.com/sharepoint/v3">shona.nichols@capita.co.uk</_OwnerEmail>
    <_OwnerName xmlns="http://schemas.microsoft.com/sharepoint/v3">sitecore\nicholss</_OwnerName>
  </documentManagement>
</p:properties>
</file>

<file path=customXml/itemProps1.xml><?xml version="1.0" encoding="utf-8"?>
<ds:datastoreItem xmlns:ds="http://schemas.openxmlformats.org/officeDocument/2006/customXml" ds:itemID="{1B02FC98-9AE6-49F7-96CB-12DB318D4D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00AAF5-1B53-445C-BD9E-7873E5BC30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D30DD0A-D6B2-4F85-99AA-149AE208E8B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70132</TotalTime>
  <Words>513</Words>
  <Application>Microsoft Office PowerPoint</Application>
  <PresentationFormat>A4 Paper (210x297 mm)</PresentationFormat>
  <Paragraphs>68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Arial Bold</vt:lpstr>
      <vt:lpstr>Times New Roman</vt:lpstr>
      <vt:lpstr>Wingdings</vt:lpstr>
      <vt:lpstr>Capita Slide Master</vt:lpstr>
      <vt:lpstr>iCompare Development Update</vt:lpstr>
      <vt:lpstr>RELEASES since September 2017</vt:lpstr>
      <vt:lpstr>RELEASES since September 2017</vt:lpstr>
      <vt:lpstr>RELEASES since September 2017</vt:lpstr>
      <vt:lpstr>RELEASES since September 2017</vt:lpstr>
      <vt:lpstr>iCompare Critical Annual Updates </vt:lpstr>
      <vt:lpstr>Future Releases &amp; Product Roadmap</vt:lpstr>
    </vt:vector>
  </TitlesOfParts>
  <Company>Capita group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Elaine Odlin</dc:creator>
  <cp:lastModifiedBy>Coombes, Richard (CHKS)</cp:lastModifiedBy>
  <cp:revision>2580</cp:revision>
  <cp:lastPrinted>2017-07-03T17:11:26Z</cp:lastPrinted>
  <dcterms:created xsi:type="dcterms:W3CDTF">2006-01-17T10:00:01Z</dcterms:created>
  <dcterms:modified xsi:type="dcterms:W3CDTF">2018-09-11T13:23:51Z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0x0101009BAB4F5BB2904331AA255A10D1737B1E00FB77746507A55B4794B076DC5C71356D</vt:lpwstr>
  </property>
  <property fmtid="{D5CDD505-2E9C-101B-9397-08002B2CF9AE}" pid="3" name="_Published">
    <vt:lpwstr>false</vt:lpwstr>
  </property>
  <property fmtid="{D5CDD505-2E9C-101B-9397-08002B2CF9AE}" pid="4" name="_Authorised">
    <vt:lpwstr>false</vt:lpwstr>
  </property>
  <property fmtid="{D5CDD505-2E9C-101B-9397-08002B2CF9AE}" pid="5" name="_Owner">
    <vt:lpwstr>sitecore\nicholss40</vt:lpwstr>
  </property>
  <property fmtid="{D5CDD505-2E9C-101B-9397-08002B2CF9AE}" pid="6" name="_NotifyGroup">
    <vt:lpwstr>false</vt:lpwstr>
  </property>
  <property fmtid="{D5CDD505-2E9C-101B-9397-08002B2CF9AE}" pid="7" name="_ContentReviewDate">
    <vt:lpwstr>2013-01-31T12:55:00+00:00</vt:lpwstr>
  </property>
  <property fmtid="{D5CDD505-2E9C-101B-9397-08002B2CF9AE}" pid="8" name="_OwnerName">
    <vt:lpwstr>sitecore\nicholss</vt:lpwstr>
  </property>
  <property fmtid="{D5CDD505-2E9C-101B-9397-08002B2CF9AE}" pid="9" name="_Section">
    <vt:lpwstr>Marketing</vt:lpwstr>
  </property>
  <property fmtid="{D5CDD505-2E9C-101B-9397-08002B2CF9AE}" pid="10" name="_DatePublished">
    <vt:lpwstr>2012-07-31T12:56:51+00:00</vt:lpwstr>
  </property>
  <property fmtid="{D5CDD505-2E9C-101B-9397-08002B2CF9AE}" pid="11" name="_OwnerEmail">
    <vt:lpwstr>shona.nichols@capita.co.uk</vt:lpwstr>
  </property>
</Properties>
</file>